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sldIdLst>
    <p:sldId id="1210" r:id="rId2"/>
    <p:sldId id="1211" r:id="rId3"/>
    <p:sldId id="1212" r:id="rId4"/>
    <p:sldId id="1213" r:id="rId5"/>
    <p:sldId id="1214" r:id="rId6"/>
    <p:sldId id="1215" r:id="rId7"/>
    <p:sldId id="1216" r:id="rId8"/>
    <p:sldId id="1217" r:id="rId9"/>
    <p:sldId id="1218" r:id="rId10"/>
    <p:sldId id="1219" r:id="rId11"/>
    <p:sldId id="1220" r:id="rId12"/>
    <p:sldId id="1221" r:id="rId13"/>
    <p:sldId id="1222" r:id="rId14"/>
    <p:sldId id="1223" r:id="rId15"/>
    <p:sldId id="1202" r:id="rId16"/>
    <p:sldId id="1191" r:id="rId17"/>
    <p:sldId id="1203" r:id="rId18"/>
    <p:sldId id="1204" r:id="rId19"/>
    <p:sldId id="1206" r:id="rId20"/>
    <p:sldId id="1207" r:id="rId21"/>
    <p:sldId id="1208" r:id="rId22"/>
    <p:sldId id="869" r:id="rId23"/>
    <p:sldId id="1131" r:id="rId24"/>
    <p:sldId id="1132" r:id="rId25"/>
    <p:sldId id="1127" r:id="rId26"/>
    <p:sldId id="1189" r:id="rId27"/>
    <p:sldId id="1133" r:id="rId28"/>
    <p:sldId id="1190" r:id="rId29"/>
    <p:sldId id="1195" r:id="rId30"/>
    <p:sldId id="1196" r:id="rId31"/>
    <p:sldId id="1197" r:id="rId32"/>
    <p:sldId id="1198" r:id="rId33"/>
    <p:sldId id="1209" r:id="rId34"/>
    <p:sldId id="1120" r:id="rId35"/>
    <p:sldId id="1199" r:id="rId36"/>
    <p:sldId id="1200" r:id="rId37"/>
    <p:sldId id="1201" r:id="rId38"/>
    <p:sldId id="1192" r:id="rId39"/>
    <p:sldId id="1193" r:id="rId40"/>
    <p:sldId id="11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EC4"/>
    <a:srgbClr val="55667A"/>
    <a:srgbClr val="BE4C49"/>
    <a:srgbClr val="E6BAB9"/>
    <a:srgbClr val="4B7FBB"/>
    <a:srgbClr val="ADC2D9"/>
    <a:srgbClr val="0C77A6"/>
    <a:srgbClr val="5C92B8"/>
    <a:srgbClr val="0571A1"/>
    <a:srgbClr val="D4D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41301" autoAdjust="0"/>
  </p:normalViewPr>
  <p:slideViewPr>
    <p:cSldViewPr snapToGrid="0">
      <p:cViewPr>
        <p:scale>
          <a:sx n="66" d="100"/>
          <a:sy n="66" d="100"/>
        </p:scale>
        <p:origin x="2832" y="-25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a:p>
            <a:r>
              <a:rPr lang="en-US" b="1" dirty="0"/>
              <a:t>On the left, we have the original noisy image. Our objective is to remove this noise without losing important image details. In the middle, you see the result after applying a Gaussian filter, and on the right, the result of applying a Bilateral filter. When we applied the Gaussian filter with a spatial standard deviation (sigma s) of 1, the image was significantly blurred, and most of the noise was removed. However, as you can see, the edges were also blurred; the clear separation lines are no longer visible here.</a:t>
            </a:r>
          </a:p>
          <a:p>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62687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image processing and computer vision, an edge is a boundary or a significant change in intensity (brightness or color) between adjacent pixels. Edges often represent object boundaries, texture changes, or surface orientation changes, and they are critical for analyzing the structure and shapes in an image.</a:t>
            </a:r>
          </a:p>
          <a:p>
            <a:r>
              <a:rPr lang="en-US" dirty="0"/>
              <a:t>Edges can be classified based on the </a:t>
            </a:r>
            <a:r>
              <a:rPr lang="en-US" b="1" dirty="0"/>
              <a:t>intensity profile</a:t>
            </a:r>
            <a:r>
              <a:rPr lang="en-US" dirty="0"/>
              <a:t>—how the brightness changes across the edge. The common types are:</a:t>
            </a:r>
          </a:p>
          <a:p>
            <a:r>
              <a:rPr lang="en-US" dirty="0"/>
              <a:t>Step edge: Sudden and consistent change in intensity. Appears as a sharp transition.</a:t>
            </a:r>
          </a:p>
          <a:p>
            <a:r>
              <a:rPr lang="en-US" dirty="0"/>
              <a:t>Ramp Edge: Gradual change in intensity over a wider area. </a:t>
            </a:r>
            <a:r>
              <a:rPr lang="en-US" sz="1800" b="0" i="0" dirty="0">
                <a:solidFill>
                  <a:srgbClr val="242021"/>
                </a:solidFill>
                <a:effectLst/>
                <a:latin typeface="TimesTen-Roman"/>
              </a:rPr>
              <a:t>In real situations, edges are more</a:t>
            </a:r>
            <a:r>
              <a:rPr lang="en-US" dirty="0"/>
              <a:t> </a:t>
            </a:r>
            <a:r>
              <a:rPr lang="en-US" sz="1800" b="0" i="0" dirty="0">
                <a:solidFill>
                  <a:srgbClr val="242021"/>
                </a:solidFill>
                <a:effectLst/>
                <a:latin typeface="TimesTen-Roman"/>
              </a:rPr>
              <a:t>closely modeled as having an intensity </a:t>
            </a:r>
            <a:r>
              <a:rPr lang="en-US" sz="1800" b="0" i="1" dirty="0">
                <a:solidFill>
                  <a:srgbClr val="242021"/>
                </a:solidFill>
                <a:effectLst/>
                <a:latin typeface="TimesTen-Italic"/>
              </a:rPr>
              <a:t>ramp </a:t>
            </a:r>
            <a:r>
              <a:rPr lang="en-US" sz="1800" b="0" i="0" dirty="0">
                <a:solidFill>
                  <a:srgbClr val="242021"/>
                </a:solidFill>
                <a:effectLst/>
                <a:latin typeface="TimesTen-Roman"/>
              </a:rPr>
              <a:t>profile</a:t>
            </a:r>
          </a:p>
          <a:p>
            <a:r>
              <a:rPr lang="en-US" dirty="0"/>
              <a:t>Intensity rises to a peak and falls back. Often seen in thin lines or textures. </a:t>
            </a:r>
            <a:r>
              <a:rPr lang="en-US" sz="1800" b="0" i="0" dirty="0">
                <a:solidFill>
                  <a:srgbClr val="242021"/>
                </a:solidFill>
                <a:effectLst/>
                <a:latin typeface="TimesTen-Roman"/>
              </a:rPr>
              <a:t>Roof edges are models of lines through a region,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45049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edges are locations in an image where the intensity changes rapidly</a:t>
            </a:r>
            <a:r>
              <a:rPr lang="en-US" dirty="0"/>
              <a:t>, and the derivative illustrates </a:t>
            </a:r>
            <a:r>
              <a:rPr lang="en-US" b="1" dirty="0"/>
              <a:t>how fast a value changes</a:t>
            </a:r>
            <a:r>
              <a:rPr lang="en-US" dirty="0"/>
              <a:t>. It measures exactly that</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255975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42021"/>
                </a:solidFill>
                <a:effectLst/>
                <a:latin typeface="TimesTen-Roman"/>
              </a:rPr>
              <a:t>These examples are illustrations of the sensitivity of derivatives to noise.</a:t>
            </a:r>
          </a:p>
          <a:p>
            <a:r>
              <a:rPr lang="en-US" sz="1200" b="0" i="0" dirty="0">
                <a:solidFill>
                  <a:srgbClr val="242021"/>
                </a:solidFill>
                <a:effectLst/>
                <a:latin typeface="TimesTen-Roman"/>
              </a:rPr>
              <a:t>First column: 8-bit images with values in the range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r>
              <a:rPr lang="en-US" dirty="0"/>
              <a:t> </a:t>
            </a:r>
            <a:endParaRPr lang="en-US" sz="1200" b="0" i="0" dirty="0">
              <a:solidFill>
                <a:srgbClr val="242021"/>
              </a:solidFill>
              <a:effectLst/>
              <a:latin typeface="TimesTen-Roman"/>
            </a:endParaRPr>
          </a:p>
          <a:p>
            <a:r>
              <a:rPr lang="en-US" dirty="0">
                <a:solidFill>
                  <a:srgbClr val="242021"/>
                </a:solidFill>
                <a:latin typeface="TimesTen-Roman"/>
              </a:rPr>
              <a:t>T</a:t>
            </a:r>
            <a:r>
              <a:rPr lang="en-US" sz="1200" b="0" i="0" dirty="0">
                <a:solidFill>
                  <a:srgbClr val="242021"/>
                </a:solidFill>
                <a:effectLst/>
                <a:latin typeface="TimesTen-Roman"/>
              </a:rPr>
              <a:t>he noise is almost visually undetectable in the images on the left column.</a:t>
            </a:r>
            <a:r>
              <a:rPr lang="en-US" dirty="0"/>
              <a:t> </a:t>
            </a:r>
            <a:endParaRPr lang="en-US" sz="1200" b="0" i="0" dirty="0">
              <a:solidFill>
                <a:srgbClr val="242021"/>
              </a:solidFill>
              <a:effectLst/>
              <a:latin typeface="TimesTen-Roman"/>
            </a:endParaRPr>
          </a:p>
          <a:p>
            <a:r>
              <a:rPr lang="en-US" sz="1200" b="0" i="0" dirty="0">
                <a:solidFill>
                  <a:srgbClr val="242021"/>
                </a:solidFill>
                <a:effectLst/>
                <a:latin typeface="TimesTen-Roman"/>
              </a:rPr>
              <a:t>As we move down the center column, the derivatives become increasingly different from the noiseless case.</a:t>
            </a:r>
            <a:r>
              <a:rPr lang="en-US" dirty="0"/>
              <a:t> </a:t>
            </a:r>
          </a:p>
          <a:p>
            <a:r>
              <a:rPr lang="en-US" sz="1200" b="0" i="0" dirty="0">
                <a:solidFill>
                  <a:srgbClr val="242021"/>
                </a:solidFill>
                <a:effectLst/>
                <a:latin typeface="TimesTen-Roman"/>
              </a:rPr>
              <a:t>In fact, it would be difficult to associate the last profile in the center column with the first derivative of a ramp edge.</a:t>
            </a:r>
            <a:r>
              <a:rPr lang="en-US" dirty="0"/>
              <a:t> </a:t>
            </a:r>
            <a:br>
              <a:rPr lang="en-US" dirty="0"/>
            </a:br>
            <a:r>
              <a:rPr lang="en-US" dirty="0"/>
              <a:t> </a:t>
            </a:r>
            <a:r>
              <a:rPr lang="en-US" sz="1200" b="0" i="0" dirty="0">
                <a:solidFill>
                  <a:srgbClr val="242021"/>
                </a:solidFill>
                <a:effectLst/>
                <a:latin typeface="TimesTen-Roman"/>
              </a:rPr>
              <a:t>As expected, the second derivative is even more sensitive to noise.</a:t>
            </a:r>
            <a:r>
              <a:rPr lang="en-US" dirty="0"/>
              <a:t> </a:t>
            </a:r>
            <a:br>
              <a:rPr lang="en-US" dirty="0"/>
            </a:br>
            <a:r>
              <a:rPr lang="en-US" sz="1200" b="0" i="0" dirty="0">
                <a:solidFill>
                  <a:srgbClr val="242021"/>
                </a:solidFill>
                <a:effectLst/>
                <a:latin typeface="TimesTen-Roman"/>
              </a:rPr>
              <a:t>The only noisy second derivative image that barely resembles the noiseless case corresponds to noise with a standard deviation of 0.1.</a:t>
            </a:r>
            <a:r>
              <a:rPr lang="en-US" dirty="0"/>
              <a:t> </a:t>
            </a:r>
            <a:br>
              <a:rPr lang="en-US" dirty="0"/>
            </a:br>
            <a:r>
              <a:rPr lang="en-US" sz="1200" b="0" i="0" dirty="0">
                <a:solidFill>
                  <a:srgbClr val="242021"/>
                </a:solidFill>
                <a:effectLst/>
                <a:latin typeface="TimesTen-Roman"/>
              </a:rPr>
              <a:t>The remaining second-derivative images and profiles clearly illustrate that it would be difficult indeed to detect their positive and negative components.</a:t>
            </a:r>
          </a:p>
          <a:p>
            <a:r>
              <a:rPr lang="en-US" sz="1200" b="0" i="0" dirty="0">
                <a:solidFill>
                  <a:srgbClr val="242021"/>
                </a:solidFill>
                <a:effectLst/>
                <a:latin typeface="TimesTen-Roman"/>
              </a:rPr>
              <a:t>We need to reduce the noise if we want to detect the edge by using derivative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421969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smooth the input image using a Gaussian filter with a standard deviation sigma. This helps reduce image noise and small irrelevant details that could cause false edges.</a:t>
            </a:r>
          </a:p>
          <a:p>
            <a:r>
              <a:rPr lang="en-US" dirty="0"/>
              <a:t>Next, we compute the gradient magnitude and direction at each pixel of the smoothed image, typically using Sobel operators. This tells us how strong the edge is and in which direction it points.</a:t>
            </a:r>
          </a:p>
          <a:p>
            <a:r>
              <a:rPr lang="en-US" dirty="0"/>
              <a:t>Now we perform non-maximum suppression. For each pixel, we look along the gradient direction and suppress it (set to zero) if it's not a local maximum compared to its neighbors. This step thins out the edges.</a:t>
            </a:r>
          </a:p>
          <a:p>
            <a:r>
              <a:rPr lang="en-US" dirty="0"/>
              <a:t>We then apply hysteresis thresholding with two thresholds: a high and a low. Strong edge pixels above the high threshold are kept, and weak ones between the two thresholds are only kept if they are connected to strong edges.</a:t>
            </a:r>
          </a:p>
          <a:p>
            <a:r>
              <a:rPr lang="en-US" dirty="0"/>
              <a:t>Finally, we keep only the pixels that belong to the strong edges traced through the hysteresis step. This removes small, isolated segments and retains meaningful contours.</a:t>
            </a:r>
          </a:p>
        </p:txBody>
      </p:sp>
      <p:sp>
        <p:nvSpPr>
          <p:cNvPr id="4" name="Slide Number Placeholder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3585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Gradient image </a:t>
            </a:r>
            <a:r>
              <a:rPr lang="en-US" sz="1800" b="0" i="1" dirty="0">
                <a:solidFill>
                  <a:srgbClr val="242021"/>
                </a:solidFill>
                <a:effectLst/>
                <a:latin typeface="TimesTen-Italic"/>
              </a:rPr>
              <a:t>f x y s</a:t>
            </a:r>
            <a:r>
              <a:rPr lang="en-US" sz="1800" b="0" i="0" dirty="0">
                <a:solidFill>
                  <a:srgbClr val="242021"/>
                </a:solidFill>
                <a:effectLst/>
                <a:latin typeface="TimesTen-Roman"/>
              </a:rPr>
              <a:t>( , ) typically contains wide ridges around local maxima.</a:t>
            </a:r>
          </a:p>
          <a:p>
            <a:r>
              <a:rPr lang="en-US" sz="1800" b="0" i="0" dirty="0">
                <a:solidFill>
                  <a:srgbClr val="242021"/>
                </a:solidFill>
                <a:effectLst/>
                <a:latin typeface="TimesTen-Roman"/>
              </a:rPr>
              <a:t>The next step is to thin those ridges. One approach is to use </a:t>
            </a:r>
            <a:r>
              <a:rPr lang="en-US" sz="1800" b="0" i="1" dirty="0" err="1">
                <a:solidFill>
                  <a:srgbClr val="242021"/>
                </a:solidFill>
                <a:effectLst/>
                <a:latin typeface="TimesTen-Italic"/>
              </a:rPr>
              <a:t>nonmaximum</a:t>
            </a:r>
            <a:r>
              <a:rPr lang="en-US" sz="1800" b="0" i="1" dirty="0">
                <a:solidFill>
                  <a:srgbClr val="242021"/>
                </a:solidFill>
                <a:effectLst/>
                <a:latin typeface="TimesTen-Italic"/>
              </a:rPr>
              <a:t> suppression</a:t>
            </a:r>
            <a:r>
              <a:rPr lang="en-US" dirty="0"/>
              <a:t> </a:t>
            </a:r>
            <a:br>
              <a:rPr lang="en-US" dirty="0"/>
            </a:br>
            <a:r>
              <a:rPr lang="en-US" dirty="0"/>
              <a:t>On the left, we see two curves. The gray dashed line represents a sharp step edge, where the intensity jumps suddenly from 0 to 1. The curve shows the result of applying a Gaussian filter to this edge. Notice how the transition becomes smooth and gradual, instead of abrupt. This simulates how real-world images often behave after noise reduction.</a:t>
            </a:r>
          </a:p>
          <a:p>
            <a:r>
              <a:rPr lang="en-US" dirty="0"/>
              <a:t>On the right plot, we show the gradient of the smoothed edge – which is the first derivative of intensity. The curve peaks at the center of the edge, where the intensity changes most rapidly. This peak indicates the position of the strongest edge and is used in edge detection algorithms to identify edge locations.</a:t>
            </a:r>
          </a:p>
          <a:p>
            <a:endParaRPr lang="en-US" dirty="0"/>
          </a:p>
          <a:p>
            <a:r>
              <a:rPr lang="en-US" dirty="0"/>
              <a:t>"Non-maximum suppression determines this point and suppresses its neighbors to obtain a thin edge that is 1 pixel wide.“</a:t>
            </a:r>
          </a:p>
          <a:p>
            <a:r>
              <a:rPr lang="en-US" dirty="0"/>
              <a:t>To determine whether a pixel represents a local maximum, it must be compared with its two neighboring pixels along the gradient direction.</a:t>
            </a:r>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4833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example shows the situation for the two possible orientations of an edge.</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326311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pixel in the image is surrounded by a 3×3 matrix. The central pixel of this matrix is </a:t>
            </a:r>
            <a:r>
              <a:rPr lang="en-US" b="1" dirty="0"/>
              <a:t>w5</a:t>
            </a:r>
            <a:r>
              <a:rPr lang="en-US" dirty="0"/>
              <a:t>, which is the pixel we want to examine. The surrounding pixels, from </a:t>
            </a:r>
            <a:r>
              <a:rPr lang="en-US" b="1" dirty="0"/>
              <a:t>w1</a:t>
            </a:r>
            <a:r>
              <a:rPr lang="en-US" dirty="0"/>
              <a:t> to </a:t>
            </a:r>
            <a:r>
              <a:rPr lang="en-US" b="1" dirty="0"/>
              <a:t>w4</a:t>
            </a:r>
            <a:r>
              <a:rPr lang="en-US" dirty="0"/>
              <a:t> and from </a:t>
            </a:r>
            <a:r>
              <a:rPr lang="en-US" b="1" dirty="0"/>
              <a:t>w6</a:t>
            </a:r>
            <a:r>
              <a:rPr lang="en-US" dirty="0"/>
              <a:t> to </a:t>
            </a:r>
            <a:r>
              <a:rPr lang="en-US" b="1" dirty="0"/>
              <a:t>w9</a:t>
            </a:r>
            <a:r>
              <a:rPr lang="en-US" dirty="0"/>
              <a:t>, are the neighbors of </a:t>
            </a:r>
            <a:r>
              <a:rPr lang="en-US" b="1" dirty="0"/>
              <a:t>w5</a:t>
            </a:r>
            <a:r>
              <a:rPr lang="en-US" dirty="0"/>
              <a:t>. The diagram in the middle illustrates the relationship between an edge in the image and the </a:t>
            </a:r>
            <a:r>
              <a:rPr lang="en-US" b="1" dirty="0"/>
              <a:t>edge normal</a:t>
            </a:r>
            <a:r>
              <a:rPr lang="en-US" dirty="0"/>
              <a:t>, or gradient vector. The angle </a:t>
            </a:r>
            <a:r>
              <a:rPr lang="en-US" b="1" dirty="0"/>
              <a:t>α</a:t>
            </a:r>
            <a:r>
              <a:rPr lang="en-US" dirty="0"/>
              <a:t> represents the direction of this gradient vector. </a:t>
            </a:r>
            <a:r>
              <a:rPr lang="en-US" b="1" dirty="0"/>
              <a:t>α</a:t>
            </a:r>
            <a:r>
              <a:rPr lang="en-US" dirty="0"/>
              <a:t> is calculated using a specific formula.</a:t>
            </a:r>
          </a:p>
          <a:p>
            <a:r>
              <a:rPr lang="en-US" dirty="0"/>
              <a:t>However, in practical digital image processing, handling infinitely continuous gradient directions is inefficient. Therefore, we need to </a:t>
            </a:r>
            <a:r>
              <a:rPr lang="en-US" b="1" dirty="0"/>
              <a:t>quantize</a:t>
            </a:r>
            <a:r>
              <a:rPr lang="en-US" dirty="0"/>
              <a:t> (round off) these gradient directions. The circular diagram divides 360 degrees into 8 segments corresponding to the 8 neighboring pixels around </a:t>
            </a:r>
            <a:r>
              <a:rPr lang="en-US" b="1" dirty="0"/>
              <a:t>w5</a:t>
            </a:r>
            <a:r>
              <a:rPr lang="en-US" dirty="0"/>
              <a:t>. In this way, any gradient direction at pixel </a:t>
            </a:r>
            <a:r>
              <a:rPr lang="en-US" b="1" dirty="0"/>
              <a:t>w5</a:t>
            </a:r>
            <a:r>
              <a:rPr lang="en-US" dirty="0"/>
              <a:t> is rounded to one of these 8 standard directions (or grouped into 4 main categories).</a:t>
            </a:r>
          </a:p>
          <a:p>
            <a:r>
              <a:rPr lang="en-US" dirty="0"/>
              <a:t>Once we have the </a:t>
            </a:r>
            <a:r>
              <a:rPr lang="en-US" b="1" dirty="0"/>
              <a:t>quantized gradient direction</a:t>
            </a:r>
            <a:r>
              <a:rPr lang="en-US" dirty="0"/>
              <a:t> of pixel </a:t>
            </a:r>
            <a:r>
              <a:rPr lang="en-US" b="1" dirty="0"/>
              <a:t>w5</a:t>
            </a:r>
            <a:r>
              <a:rPr lang="en-US" dirty="0"/>
              <a:t>, we return to the 3×3 matrix to perform the final comparison step. </a:t>
            </a:r>
            <a:r>
              <a:rPr lang="en-US" b="1" dirty="0"/>
              <a:t>Non-Maximum Suppression (NMS)</a:t>
            </a:r>
            <a:r>
              <a:rPr lang="en-US" dirty="0"/>
              <a:t> will compare the gradient magnitude of the central pixel </a:t>
            </a:r>
            <a:r>
              <a:rPr lang="en-US" b="1" dirty="0"/>
              <a:t>w5</a:t>
            </a:r>
            <a:r>
              <a:rPr lang="en-US" dirty="0"/>
              <a:t> with the gradient magnitudes of the two neighboring pixels that lie exactly on the line in the gradient direction.</a:t>
            </a:r>
          </a:p>
          <a:p>
            <a:r>
              <a:rPr lang="en-US" dirty="0"/>
              <a:t>Finally, if the gradient magnitude of </a:t>
            </a:r>
            <a:r>
              <a:rPr lang="en-US" b="1" dirty="0"/>
              <a:t>w5</a:t>
            </a:r>
            <a:r>
              <a:rPr lang="en-US" dirty="0"/>
              <a:t> is the greatest among the three, </a:t>
            </a:r>
            <a:r>
              <a:rPr lang="en-US" b="1" dirty="0"/>
              <a:t>w5</a:t>
            </a:r>
            <a:r>
              <a:rPr lang="en-US" dirty="0"/>
              <a:t> is retained and considered a valid edge pixel. Otherwise, it is suppressed. This process is repeated for every pixel in the image, ensuring that the edges detected by the Canny algorithm are only </a:t>
            </a:r>
            <a:r>
              <a:rPr lang="en-US" b="1" dirty="0"/>
              <a:t>one pixel wide</a:t>
            </a:r>
            <a:r>
              <a:rPr lang="en-US" dirty="0"/>
              <a:t>, sharp, and clearly defined.</a:t>
            </a:r>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3397960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After Non-Maximum Suppression, we obtain a map of 'potential edges' with varying strengths. However, we still cannot definitively distinguish true edges from noise. Thresholding helps address this issue. Using a single threshold is challenging, as a value too low may accept excessive noise, while a value too high risks breaking important but weaker edges. Hysteresis Thresholding employs two different intensity thresholds, a high and a low threshold, to resolve this.</a:t>
            </a:r>
          </a:p>
        </p:txBody>
      </p:sp>
      <p:sp>
        <p:nvSpPr>
          <p:cNvPr id="4" name="Slide Number Placeholder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318129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Hysteresis Thresholding</a:t>
            </a:r>
            <a:r>
              <a:rPr lang="en-US" dirty="0"/>
              <a:t>, which is the fourth step in the Canny Edge Detection algorithm.</a:t>
            </a:r>
          </a:p>
          <a:p>
            <a:r>
              <a:rPr lang="en-US" dirty="0"/>
              <a:t>Its main goal is to accurately separate true edges from noise. It does this by using </a:t>
            </a:r>
            <a:r>
              <a:rPr lang="en-US" b="1" dirty="0"/>
              <a:t>two thresholds</a:t>
            </a:r>
            <a:r>
              <a:rPr lang="en-US" dirty="0"/>
              <a:t>: a high threshold, called T-high, and a low threshold, called T-low.</a:t>
            </a:r>
          </a:p>
          <a:p>
            <a:r>
              <a:rPr lang="en-US" dirty="0"/>
              <a:t>First, for each pixel, we check the </a:t>
            </a:r>
            <a:r>
              <a:rPr lang="en-US" b="1" dirty="0"/>
              <a:t>gradient magnitude</a:t>
            </a:r>
            <a:r>
              <a:rPr lang="en-US" dirty="0"/>
              <a:t>:</a:t>
            </a:r>
          </a:p>
          <a:p>
            <a:r>
              <a:rPr lang="en-US" dirty="0"/>
              <a:t>If it's </a:t>
            </a:r>
            <a:r>
              <a:rPr lang="en-US" b="1" dirty="0"/>
              <a:t>greater than T-high</a:t>
            </a:r>
            <a:r>
              <a:rPr lang="en-US" dirty="0"/>
              <a:t>, we classify it as a </a:t>
            </a:r>
            <a:r>
              <a:rPr lang="en-US" b="1" dirty="0"/>
              <a:t>Strong Edge Pixel</a:t>
            </a:r>
            <a:r>
              <a:rPr lang="en-US" dirty="0"/>
              <a:t> – it’s definitely part of a real edge.</a:t>
            </a:r>
          </a:p>
          <a:p>
            <a:r>
              <a:rPr lang="en-US" dirty="0"/>
              <a:t>If it’s </a:t>
            </a:r>
            <a:r>
              <a:rPr lang="en-US" b="1" dirty="0"/>
              <a:t>less than T-low</a:t>
            </a:r>
            <a:r>
              <a:rPr lang="en-US" dirty="0"/>
              <a:t>, it’s considered </a:t>
            </a:r>
            <a:r>
              <a:rPr lang="en-US" b="1" dirty="0"/>
              <a:t>not an edge</a:t>
            </a:r>
            <a:r>
              <a:rPr lang="en-US" dirty="0"/>
              <a:t>, and we discard it.</a:t>
            </a:r>
          </a:p>
          <a:p>
            <a:r>
              <a:rPr lang="en-US" dirty="0"/>
              <a:t>If it lies </a:t>
            </a:r>
            <a:r>
              <a:rPr lang="en-US" b="1" dirty="0"/>
              <a:t>between T-low and T-high</a:t>
            </a:r>
            <a:r>
              <a:rPr lang="en-US" dirty="0"/>
              <a:t>, we marked it a </a:t>
            </a:r>
            <a:r>
              <a:rPr lang="en-US" b="1" dirty="0"/>
              <a:t>Weak Edge Pixel</a:t>
            </a:r>
            <a:r>
              <a:rPr lang="en-US" dirty="0"/>
              <a:t> – this needs further checking.</a:t>
            </a:r>
          </a:p>
          <a:p>
            <a:r>
              <a:rPr lang="en-US" dirty="0"/>
              <a:t>In the next step, we perform </a:t>
            </a:r>
            <a:r>
              <a:rPr lang="en-US" b="1" dirty="0"/>
              <a:t>weak edge linking</a:t>
            </a:r>
            <a:r>
              <a:rPr lang="en-US" dirty="0"/>
              <a:t>. For every Weak Edge Pixel, we check whether it's </a:t>
            </a:r>
            <a:r>
              <a:rPr lang="en-US" b="1" dirty="0"/>
              <a:t>connected</a:t>
            </a:r>
            <a:r>
              <a:rPr lang="en-US" dirty="0"/>
              <a:t> to any Strong Edge Pixel using 8-connected neighbors.</a:t>
            </a:r>
          </a:p>
          <a:p>
            <a:r>
              <a:rPr lang="en-US" dirty="0"/>
              <a:t>If it is connected, we </a:t>
            </a:r>
            <a:r>
              <a:rPr lang="en-US" b="1" dirty="0"/>
              <a:t>keep it</a:t>
            </a:r>
            <a:r>
              <a:rPr lang="en-US" dirty="0"/>
              <a:t> as part of the edge.</a:t>
            </a:r>
          </a:p>
          <a:p>
            <a:r>
              <a:rPr lang="en-US" dirty="0"/>
              <a:t>If it’s not connected, it’s likely caused by noise, so we </a:t>
            </a:r>
            <a:r>
              <a:rPr lang="en-US" b="1" dirty="0"/>
              <a:t>discard it</a:t>
            </a:r>
          </a:p>
          <a:p>
            <a:r>
              <a:rPr lang="en-US" dirty="0"/>
              <a:t>Finally, only the Strong Edge Pixels and the connected Weak Edge Pixels are kept in the final edge map. This process helps ensure that real edges are continuous and smooth, while noise and false edges are removed."</a:t>
            </a:r>
            <a:endParaRPr lang="en-US" dirty="0">
              <a:effectLst/>
            </a:endParaRPr>
          </a:p>
        </p:txBody>
      </p:sp>
      <p:sp>
        <p:nvSpPr>
          <p:cNvPr id="4" name="Slide Number Placeholder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60166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38</a:t>
            </a:fld>
            <a:endParaRPr lang="en-US"/>
          </a:p>
        </p:txBody>
      </p:sp>
    </p:spTree>
    <p:extLst>
      <p:ext uri="{BB962C8B-B14F-4D97-AF65-F5344CB8AC3E}">
        <p14:creationId xmlns:p14="http://schemas.microsoft.com/office/powerpoint/2010/main" val="119637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bilateral filter perform on a image. The image on the left is the original one, which contains some visible noise. Our goal is to reduce this noise </a:t>
            </a:r>
            <a:r>
              <a:rPr lang="en-US" b="1" dirty="0"/>
              <a:t>without losing important features</a:t>
            </a:r>
            <a:r>
              <a:rPr lang="en-US" dirty="0"/>
              <a:t> of the image.</a:t>
            </a:r>
          </a:p>
          <a:p>
            <a:r>
              <a:rPr lang="en-US" dirty="0"/>
              <a:t>When applying a </a:t>
            </a:r>
            <a:r>
              <a:rPr lang="en-US" b="1" dirty="0"/>
              <a:t>Gaussian filter with σ = 1</a:t>
            </a:r>
            <a:r>
              <a:rPr lang="en-US" dirty="0"/>
              <a:t>, the result is a slightly blurred image, but the noise is </a:t>
            </a:r>
            <a:r>
              <a:rPr lang="en-US" b="1" dirty="0"/>
              <a:t>not fully removed</a:t>
            </a:r>
            <a:r>
              <a:rPr lang="en-US" dirty="0"/>
              <a:t>. This is because Gaussian filtering only considers spatial distance, so nearby noisy pixels still influence the result.</a:t>
            </a:r>
          </a:p>
          <a:p>
            <a:r>
              <a:rPr lang="en-US" dirty="0"/>
              <a:t>In the rightmost image, we apply a </a:t>
            </a:r>
            <a:r>
              <a:rPr lang="en-US" b="1" dirty="0"/>
              <a:t>Bilateral Filter</a:t>
            </a:r>
            <a:r>
              <a:rPr lang="en-US" dirty="0"/>
              <a:t> with </a:t>
            </a:r>
            <a:r>
              <a:rPr lang="en-US" b="1" dirty="0"/>
              <a:t>σ&lt;sub&gt;s&lt;/sub&gt; = 1.0</a:t>
            </a:r>
            <a:r>
              <a:rPr lang="en-US" dirty="0"/>
              <a:t> (same spatial influence as Gaussian), but with an added component </a:t>
            </a:r>
            <a:r>
              <a:rPr lang="en-US" b="1" dirty="0"/>
              <a:t>σ&lt;sub&gt;r&lt;/sub&gt; = 1.0</a:t>
            </a:r>
            <a:r>
              <a:rPr lang="en-US" dirty="0"/>
              <a:t>, which considers </a:t>
            </a:r>
            <a:r>
              <a:rPr lang="en-US" b="1" dirty="0"/>
              <a:t>intensity differences</a:t>
            </a:r>
            <a:r>
              <a:rPr lang="en-US" dirty="0"/>
              <a:t>.</a:t>
            </a:r>
          </a:p>
          <a:p>
            <a:r>
              <a:rPr lang="en-US" dirty="0"/>
              <a:t>However, since both </a:t>
            </a:r>
            <a:r>
              <a:rPr lang="en-US" b="1" dirty="0" err="1"/>
              <a:t>σs</a:t>
            </a:r>
            <a:r>
              <a:rPr lang="en-US" b="1" dirty="0"/>
              <a:t> and </a:t>
            </a:r>
            <a:r>
              <a:rPr lang="en-US" b="1" dirty="0" err="1"/>
              <a:t>σr</a:t>
            </a:r>
            <a:r>
              <a:rPr lang="en-US" b="1" dirty="0"/>
              <a:t> are quite small</a:t>
            </a:r>
            <a:r>
              <a:rPr lang="en-US" dirty="0"/>
              <a:t>, the filter </a:t>
            </a:r>
            <a:r>
              <a:rPr lang="en-US" b="1" dirty="0"/>
              <a:t>barely performs any smoothing</a:t>
            </a:r>
            <a:r>
              <a:rPr lang="en-US" dirty="0"/>
              <a:t>. That’s because most neighboring pixels are either too far in space or too different in intensity, and thus are excluded from the filtering process. As a result, the image looks almost unchanged compared to the original.</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2959651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39</a:t>
            </a:fld>
            <a:endParaRPr lang="en-US"/>
          </a:p>
        </p:txBody>
      </p:sp>
    </p:spTree>
    <p:extLst>
      <p:ext uri="{BB962C8B-B14F-4D97-AF65-F5344CB8AC3E}">
        <p14:creationId xmlns:p14="http://schemas.microsoft.com/office/powerpoint/2010/main" val="152193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1" dirty="0">
                <a:solidFill>
                  <a:srgbClr val="404040"/>
                </a:solidFill>
                <a:effectLst/>
                <a:latin typeface="DeepSeek-CJK-patch"/>
              </a:rPr>
              <a:t>"When increasing sigma space (σₛ) to 2, we observe that the Gaussian filter effectively removes almost all noise. However, this comes at the cost of blurred edges and lost fine details. In contrast, the bilateral filter preserves edges while reducing noise—though only partially, due to the small sigma range (σᵣ) value."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402880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24005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"Figure 4 shows a zoomed-in comparison of the original image (a) and the bilateral-filtered result (b). </a:t>
            </a:r>
            <a:r>
              <a:rPr lang="en-US" b="1" i="0" dirty="0">
                <a:solidFill>
                  <a:srgbClr val="404040"/>
                </a:solidFill>
                <a:effectLst/>
                <a:latin typeface="DeepSeek-CJK-patch"/>
              </a:rPr>
              <a:t>The results demonstrate partial noise suppression</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16224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91476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the result changes when we </a:t>
            </a:r>
            <a:r>
              <a:rPr lang="en-US" b="1" dirty="0"/>
              <a:t>increase sigma r</a:t>
            </a:r>
            <a:endParaRPr lang="en-US" dirty="0"/>
          </a:p>
          <a:p>
            <a:r>
              <a:rPr lang="en-US" dirty="0"/>
              <a:t>When we increase sigma r, the </a:t>
            </a:r>
            <a:r>
              <a:rPr lang="en-US" b="1" dirty="0"/>
              <a:t>range Gaussian function becomes wider</a:t>
            </a:r>
            <a:r>
              <a:rPr lang="en-US" dirty="0"/>
              <a:t>. This means the filter becomes more tolerant to larger intensity differences between pixels.</a:t>
            </a:r>
          </a:p>
          <a:p>
            <a:r>
              <a:rPr lang="en-US" dirty="0"/>
              <a:t>As a result, the bilateral filter </a:t>
            </a:r>
            <a:r>
              <a:rPr lang="en-US" b="1" dirty="0"/>
              <a:t>smooths the image more effectively</a:t>
            </a:r>
            <a:r>
              <a:rPr lang="en-US" dirty="0"/>
              <a:t>, reducing noise while still preserving edges to some extent. The image appears </a:t>
            </a:r>
            <a:r>
              <a:rPr lang="en-US" b="1" dirty="0"/>
              <a:t>cleaner and more visually pleasant</a:t>
            </a:r>
            <a:r>
              <a:rPr lang="en-US" dirty="0"/>
              <a:t>, especially in areas affected by noise.</a:t>
            </a:r>
          </a:p>
          <a:p>
            <a:r>
              <a:rPr lang="en-US" dirty="0"/>
              <a:t>However, if </a:t>
            </a:r>
            <a:r>
              <a:rPr lang="en-US" b="1" dirty="0"/>
              <a:t>sigma&lt;sub&gt;r&lt;/sub&gt; is increased too much</a:t>
            </a:r>
            <a:r>
              <a:rPr lang="en-US" dirty="0"/>
              <a:t>, the filter begins to treat pixels with </a:t>
            </a:r>
            <a:r>
              <a:rPr lang="en-US" b="1" dirty="0"/>
              <a:t>significantly different intensities</a:t>
            </a:r>
            <a:r>
              <a:rPr lang="en-US" dirty="0"/>
              <a:t> as similar. This leads to </a:t>
            </a:r>
            <a:r>
              <a:rPr lang="en-US" b="1" dirty="0"/>
              <a:t>edge blurring</a:t>
            </a:r>
            <a:r>
              <a:rPr lang="en-US" dirty="0"/>
              <a:t>, and the distinction between regions becomes less clear.</a:t>
            </a:r>
          </a:p>
          <a:p>
            <a:r>
              <a:rPr lang="en-US" dirty="0"/>
              <a:t>In extreme cases, the </a:t>
            </a:r>
            <a:r>
              <a:rPr lang="en-US" b="1" dirty="0"/>
              <a:t>bilateral filter starts to behave like a regular Gaussian filter</a:t>
            </a:r>
            <a:r>
              <a:rPr lang="en-US" dirty="0"/>
              <a:t>, losing its edge-preserving property.</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222648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performance comparison table between the function I wrote and OpenCV's built-in function. The results show that my function performs significantly worse than OpenCV's, taking much more time to execute. A comparison of the two outputs (one from my function and one from OpenCV) is shown below: we can see that the results are quite similar.</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12924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22</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38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10.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20.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0.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80.png"/><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1.png"/><Relationship Id="rId3" Type="http://schemas.openxmlformats.org/officeDocument/2006/relationships/image" Target="../media/image78.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310.png"/><Relationship Id="rId5" Type="http://schemas.openxmlformats.org/officeDocument/2006/relationships/image" Target="../media/image251.png"/><Relationship Id="rId10" Type="http://schemas.openxmlformats.org/officeDocument/2006/relationships/image" Target="../media/image300.png"/><Relationship Id="rId4" Type="http://schemas.openxmlformats.org/officeDocument/2006/relationships/image" Target="../media/image79.png"/><Relationship Id="rId9" Type="http://schemas.openxmlformats.org/officeDocument/2006/relationships/image" Target="../media/image290.pn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E8BDA66-00A6-7D1B-3225-01C3327F6415}"/>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9701442-F06D-9D14-A3E1-5AF259AF22A6}"/>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9701442-F06D-9D14-A3E1-5AF259AF22A6}"/>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C24CD6C-3F7B-9141-FDDC-01A8599865C4}"/>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4" name="TextBox 13">
                <a:extLst>
                  <a:ext uri="{FF2B5EF4-FFF2-40B4-BE49-F238E27FC236}">
                    <a16:creationId xmlns:a16="http://schemas.microsoft.com/office/drawing/2014/main" id="{CC24CD6C-3F7B-9141-FDDC-01A8599865C4}"/>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15" name="Picture 14" descr="A close-up of a greyscale image&#10;&#10;AI-generated content may be incorrect.">
            <a:extLst>
              <a:ext uri="{FF2B5EF4-FFF2-40B4-BE49-F238E27FC236}">
                <a16:creationId xmlns:a16="http://schemas.microsoft.com/office/drawing/2014/main" id="{0F975999-F600-2D79-8B55-766594856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17" name="Picture 16" descr="A blurry image of a person's body&#10;&#10;AI-generated content may be incorrect.">
            <a:extLst>
              <a:ext uri="{FF2B5EF4-FFF2-40B4-BE49-F238E27FC236}">
                <a16:creationId xmlns:a16="http://schemas.microsoft.com/office/drawing/2014/main" id="{1C5984DE-C5F4-C230-9465-7A59F0771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6733" y="1801898"/>
            <a:ext cx="3678801" cy="2971800"/>
          </a:xfrm>
          <a:prstGeom prst="rect">
            <a:avLst/>
          </a:prstGeom>
        </p:spPr>
      </p:pic>
      <p:pic>
        <p:nvPicPr>
          <p:cNvPr id="19" name="Picture 18" descr="A close-up of a grey and white image&#10;&#10;AI-generated content may be incorrect.">
            <a:extLst>
              <a:ext uri="{FF2B5EF4-FFF2-40B4-BE49-F238E27FC236}">
                <a16:creationId xmlns:a16="http://schemas.microsoft.com/office/drawing/2014/main" id="{19A66E5E-42DA-9E35-12BA-F33D1B6BB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645" y="1801898"/>
            <a:ext cx="3678801" cy="2971800"/>
          </a:xfrm>
          <a:prstGeom prst="rect">
            <a:avLst/>
          </a:prstGeom>
        </p:spPr>
      </p:pic>
      <p:sp>
        <p:nvSpPr>
          <p:cNvPr id="20" name="Title 1">
            <a:extLst>
              <a:ext uri="{FF2B5EF4-FFF2-40B4-BE49-F238E27FC236}">
                <a16:creationId xmlns:a16="http://schemas.microsoft.com/office/drawing/2014/main" id="{9C6A9087-B575-6EAD-15FD-5B18F800C3A2}"/>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224133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spTree>
    <p:extLst>
      <p:ext uri="{BB962C8B-B14F-4D97-AF65-F5344CB8AC3E}">
        <p14:creationId xmlns:p14="http://schemas.microsoft.com/office/powerpoint/2010/main" val="132459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spTree>
    <p:extLst>
      <p:ext uri="{BB962C8B-B14F-4D97-AF65-F5344CB8AC3E}">
        <p14:creationId xmlns:p14="http://schemas.microsoft.com/office/powerpoint/2010/main" val="200800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spTree>
    <p:extLst>
      <p:ext uri="{BB962C8B-B14F-4D97-AF65-F5344CB8AC3E}">
        <p14:creationId xmlns:p14="http://schemas.microsoft.com/office/powerpoint/2010/main" val="34626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20</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3" name="Picture 2" descr="A greyscale shot of a greyscale image&#10;&#10;AI-generated content may be incorrect.">
            <a:extLst>
              <a:ext uri="{FF2B5EF4-FFF2-40B4-BE49-F238E27FC236}">
                <a16:creationId xmlns:a16="http://schemas.microsoft.com/office/drawing/2014/main" id="{657FCC93-0E97-BEF1-5F0D-583B60F69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6"/>
            <a:ext cx="3678801" cy="2971800"/>
          </a:xfrm>
          <a:prstGeom prst="rect">
            <a:avLst/>
          </a:prstGeom>
        </p:spPr>
      </p:pic>
      <p:pic>
        <p:nvPicPr>
          <p:cNvPr id="4" name="Picture 3">
            <a:extLst>
              <a:ext uri="{FF2B5EF4-FFF2-40B4-BE49-F238E27FC236}">
                <a16:creationId xmlns:a16="http://schemas.microsoft.com/office/drawing/2014/main" id="{9153382A-7FE0-CDAF-FA51-3CD63A55A598}"/>
              </a:ext>
            </a:extLst>
          </p:cNvPr>
          <p:cNvPicPr>
            <a:picLocks noChangeAspect="1"/>
          </p:cNvPicPr>
          <p:nvPr/>
        </p:nvPicPr>
        <p:blipFill>
          <a:blip r:embed="rId8"/>
          <a:stretch>
            <a:fillRect/>
          </a:stretch>
        </p:blipFill>
        <p:spPr>
          <a:xfrm>
            <a:off x="8096656" y="1801895"/>
            <a:ext cx="3676650"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8839C821-4125-0302-DD57-DF1A31C39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4503" y="1801893"/>
            <a:ext cx="3678801" cy="2971800"/>
          </a:xfrm>
          <a:prstGeom prst="rect">
            <a:avLst/>
          </a:prstGeom>
        </p:spPr>
      </p:pic>
    </p:spTree>
    <p:extLst>
      <p:ext uri="{BB962C8B-B14F-4D97-AF65-F5344CB8AC3E}">
        <p14:creationId xmlns:p14="http://schemas.microsoft.com/office/powerpoint/2010/main" val="356788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56EF37-63FF-B516-3B17-9089E45B3439}"/>
                  </a:ext>
                </a:extLst>
              </p:cNvPr>
              <p:cNvSpPr txBox="1"/>
              <p:nvPr/>
            </p:nvSpPr>
            <p:spPr>
              <a:xfrm>
                <a:off x="7996651"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96651"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11" name="Picture 10" descr="A close-up of a greyscale image&#10;&#10;AI-generated content may be incorrect.">
            <a:extLst>
              <a:ext uri="{FF2B5EF4-FFF2-40B4-BE49-F238E27FC236}">
                <a16:creationId xmlns:a16="http://schemas.microsoft.com/office/drawing/2014/main" id="{FC5EEF0A-781D-7427-E2E8-3AC9DD543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658" y="1801898"/>
            <a:ext cx="3678801" cy="2971800"/>
          </a:xfrm>
          <a:prstGeom prst="rect">
            <a:avLst/>
          </a:prstGeom>
        </p:spPr>
      </p:pic>
      <p:pic>
        <p:nvPicPr>
          <p:cNvPr id="7" name="Hình ảnh 6" descr="Ảnh có chứa phim x quang, đen và trắng&#10;&#10;Nội dung do AI tạo ra có thể không chính xác.">
            <a:extLst>
              <a:ext uri="{FF2B5EF4-FFF2-40B4-BE49-F238E27FC236}">
                <a16:creationId xmlns:a16="http://schemas.microsoft.com/office/drawing/2014/main" id="{CAB0D187-2E4D-9AAC-43EA-92F36E4FC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801898"/>
            <a:ext cx="3678801" cy="2971800"/>
          </a:xfrm>
          <a:prstGeom prst="rect">
            <a:avLst/>
          </a:prstGeom>
        </p:spPr>
      </p:pic>
    </p:spTree>
    <p:extLst>
      <p:ext uri="{BB962C8B-B14F-4D97-AF65-F5344CB8AC3E}">
        <p14:creationId xmlns:p14="http://schemas.microsoft.com/office/powerpoint/2010/main" val="358630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9730C3DD-D000-6CB5-79BC-84510ECDB942}"/>
              </a:ext>
            </a:extLst>
          </p:cNvPr>
          <p:cNvPicPr>
            <a:picLocks noChangeAspect="1"/>
          </p:cNvPicPr>
          <p:nvPr/>
        </p:nvPicPr>
        <p:blipFill>
          <a:blip r:embed="rId5"/>
          <a:stretch>
            <a:fillRect/>
          </a:stretch>
        </p:blipFill>
        <p:spPr>
          <a:xfrm>
            <a:off x="4094172" y="790380"/>
            <a:ext cx="4023360" cy="3690180"/>
          </a:xfrm>
          <a:prstGeom prst="rect">
            <a:avLst/>
          </a:prstGeom>
        </p:spPr>
      </p:pic>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6"/>
          <a:stretch>
            <a:fillRect/>
          </a:stretch>
        </p:blipFill>
        <p:spPr>
          <a:xfrm>
            <a:off x="70812" y="790380"/>
            <a:ext cx="4023360" cy="3690643"/>
          </a:xfrm>
          <a:prstGeom prst="rect">
            <a:avLst/>
          </a:prstGeom>
        </p:spPr>
      </p:pic>
      <p:pic>
        <p:nvPicPr>
          <p:cNvPr id="11" name="Hình ảnh 10">
            <a:extLst>
              <a:ext uri="{FF2B5EF4-FFF2-40B4-BE49-F238E27FC236}">
                <a16:creationId xmlns:a16="http://schemas.microsoft.com/office/drawing/2014/main" id="{AAC72D77-CE8C-66E2-BB8F-0B985C7C953E}"/>
              </a:ext>
            </a:extLst>
          </p:cNvPr>
          <p:cNvPicPr>
            <a:picLocks noChangeAspect="1"/>
          </p:cNvPicPr>
          <p:nvPr/>
        </p:nvPicPr>
        <p:blipFill>
          <a:blip r:embed="rId7"/>
          <a:stretch>
            <a:fillRect/>
          </a:stretch>
        </p:blipFill>
        <p:spPr>
          <a:xfrm>
            <a:off x="8117532" y="792015"/>
            <a:ext cx="4023360" cy="3688545"/>
          </a:xfrm>
          <a:prstGeom prst="rect">
            <a:avLst/>
          </a:prstGeom>
        </p:spPr>
      </p:pic>
    </p:spTree>
    <p:extLst>
      <p:ext uri="{BB962C8B-B14F-4D97-AF65-F5344CB8AC3E}">
        <p14:creationId xmlns:p14="http://schemas.microsoft.com/office/powerpoint/2010/main" val="171667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4" name="Hình ảnh 3">
            <a:extLst>
              <a:ext uri="{FF2B5EF4-FFF2-40B4-BE49-F238E27FC236}">
                <a16:creationId xmlns:a16="http://schemas.microsoft.com/office/drawing/2014/main" id="{94906DCF-487F-A0CB-28F0-584078113BEC}"/>
              </a:ext>
            </a:extLst>
          </p:cNvPr>
          <p:cNvPicPr>
            <a:picLocks noChangeAspect="1"/>
          </p:cNvPicPr>
          <p:nvPr/>
        </p:nvPicPr>
        <p:blipFill>
          <a:blip r:embed="rId6"/>
          <a:stretch>
            <a:fillRect/>
          </a:stretch>
        </p:blipFill>
        <p:spPr>
          <a:xfrm>
            <a:off x="4094172" y="790380"/>
            <a:ext cx="4023360" cy="3683872"/>
          </a:xfrm>
          <a:prstGeom prst="rect">
            <a:avLst/>
          </a:prstGeom>
        </p:spPr>
      </p:pic>
      <p:pic>
        <p:nvPicPr>
          <p:cNvPr id="12" name="Hình ảnh 11">
            <a:extLst>
              <a:ext uri="{FF2B5EF4-FFF2-40B4-BE49-F238E27FC236}">
                <a16:creationId xmlns:a16="http://schemas.microsoft.com/office/drawing/2014/main" id="{E64E8AA9-DEDE-3841-1B3B-3ADAC1DEF221}"/>
              </a:ext>
            </a:extLst>
          </p:cNvPr>
          <p:cNvPicPr>
            <a:picLocks noChangeAspect="1"/>
          </p:cNvPicPr>
          <p:nvPr/>
        </p:nvPicPr>
        <p:blipFill>
          <a:blip r:embed="rId7"/>
          <a:stretch>
            <a:fillRect/>
          </a:stretch>
        </p:blipFill>
        <p:spPr>
          <a:xfrm>
            <a:off x="8117532" y="783609"/>
            <a:ext cx="4023360" cy="3688777"/>
          </a:xfrm>
          <a:prstGeom prst="rect">
            <a:avLst/>
          </a:prstGeom>
        </p:spPr>
      </p:pic>
    </p:spTree>
    <p:extLst>
      <p:ext uri="{BB962C8B-B14F-4D97-AF65-F5344CB8AC3E}">
        <p14:creationId xmlns:p14="http://schemas.microsoft.com/office/powerpoint/2010/main" val="253480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p:sp>
        <p:nvSpPr>
          <p:cNvPr id="7" name="TextBox 6">
            <a:extLst>
              <a:ext uri="{FF2B5EF4-FFF2-40B4-BE49-F238E27FC236}">
                <a16:creationId xmlns:a16="http://schemas.microsoft.com/office/drawing/2014/main" id="{1F43708C-9F93-7871-9493-4E1319983D83}"/>
              </a:ext>
            </a:extLst>
          </p:cNvPr>
          <p:cNvSpPr txBox="1"/>
          <p:nvPr/>
        </p:nvSpPr>
        <p:spPr>
          <a:xfrm>
            <a:off x="1252070" y="4658860"/>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9905F0-A6FE-F5C2-17F3-7B8860C5A024}"/>
                  </a:ext>
                </a:extLst>
              </p:cNvPr>
              <p:cNvSpPr txBox="1"/>
              <p:nvPr/>
            </p:nvSpPr>
            <p:spPr>
              <a:xfrm>
                <a:off x="4582402" y="4658861"/>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99905F0-A6FE-F5C2-17F3-7B8860C5A024}"/>
                  </a:ext>
                </a:extLst>
              </p:cNvPr>
              <p:cNvSpPr txBox="1">
                <a:spLocks noRot="1" noChangeAspect="1" noMove="1" noResize="1" noEditPoints="1" noAdjustHandles="1" noChangeArrowheads="1" noChangeShapeType="1" noTextEdit="1"/>
              </p:cNvSpPr>
              <p:nvPr/>
            </p:nvSpPr>
            <p:spPr>
              <a:xfrm>
                <a:off x="4582402" y="4658861"/>
                <a:ext cx="3027191" cy="646331"/>
              </a:xfrm>
              <a:prstGeom prst="rect">
                <a:avLst/>
              </a:prstGeom>
              <a:blipFill>
                <a:blip r:embed="rId3"/>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8134318"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8134318" y="4658860"/>
                <a:ext cx="4009494" cy="646331"/>
              </a:xfrm>
              <a:prstGeom prst="rect">
                <a:avLst/>
              </a:prstGeom>
              <a:blipFill>
                <a:blip r:embed="rId4"/>
                <a:stretch>
                  <a:fillRect t="-4717" b="-14151"/>
                </a:stretch>
              </a:blipFill>
            </p:spPr>
            <p:txBody>
              <a:bodyPr/>
              <a:lstStyle/>
              <a:p>
                <a:r>
                  <a:rPr lang="en-US">
                    <a:noFill/>
                  </a:rPr>
                  <a:t> </a:t>
                </a:r>
              </a:p>
            </p:txBody>
          </p:sp>
        </mc:Fallback>
      </mc:AlternateContent>
      <p:pic>
        <p:nvPicPr>
          <p:cNvPr id="9" name="Hình ảnh 8">
            <a:extLst>
              <a:ext uri="{FF2B5EF4-FFF2-40B4-BE49-F238E27FC236}">
                <a16:creationId xmlns:a16="http://schemas.microsoft.com/office/drawing/2014/main" id="{24E92925-D41C-5326-EC6D-C8BA8F554B59}"/>
              </a:ext>
            </a:extLst>
          </p:cNvPr>
          <p:cNvPicPr>
            <a:picLocks noChangeAspect="1"/>
          </p:cNvPicPr>
          <p:nvPr/>
        </p:nvPicPr>
        <p:blipFill>
          <a:blip r:embed="rId5"/>
          <a:stretch>
            <a:fillRect/>
          </a:stretch>
        </p:blipFill>
        <p:spPr>
          <a:xfrm>
            <a:off x="70812" y="790380"/>
            <a:ext cx="4023360" cy="3690643"/>
          </a:xfrm>
          <a:prstGeom prst="rect">
            <a:avLst/>
          </a:prstGeom>
        </p:spPr>
      </p:pic>
      <p:pic>
        <p:nvPicPr>
          <p:cNvPr id="8" name="Hình ảnh 7">
            <a:extLst>
              <a:ext uri="{FF2B5EF4-FFF2-40B4-BE49-F238E27FC236}">
                <a16:creationId xmlns:a16="http://schemas.microsoft.com/office/drawing/2014/main" id="{793F0DAB-E205-62DF-5076-09CC1240E675}"/>
              </a:ext>
            </a:extLst>
          </p:cNvPr>
          <p:cNvPicPr>
            <a:picLocks noChangeAspect="1"/>
          </p:cNvPicPr>
          <p:nvPr/>
        </p:nvPicPr>
        <p:blipFill>
          <a:blip r:embed="rId6"/>
          <a:stretch>
            <a:fillRect/>
          </a:stretch>
        </p:blipFill>
        <p:spPr>
          <a:xfrm>
            <a:off x="4094172" y="784787"/>
            <a:ext cx="4023360" cy="3701827"/>
          </a:xfrm>
          <a:prstGeom prst="rect">
            <a:avLst/>
          </a:prstGeom>
        </p:spPr>
      </p:pic>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7"/>
          <a:stretch>
            <a:fillRect/>
          </a:stretch>
        </p:blipFill>
        <p:spPr>
          <a:xfrm>
            <a:off x="8117532" y="782218"/>
            <a:ext cx="4023360" cy="3698805"/>
          </a:xfrm>
          <a:prstGeom prst="rect">
            <a:avLst/>
          </a:prstGeom>
        </p:spPr>
      </p:pic>
    </p:spTree>
    <p:extLst>
      <p:ext uri="{BB962C8B-B14F-4D97-AF65-F5344CB8AC3E}">
        <p14:creationId xmlns:p14="http://schemas.microsoft.com/office/powerpoint/2010/main" val="166166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CA9-2A5F-C05C-8735-111136E144DB}"/>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132A0647-8482-49EC-5508-0F5FF9AECEEF}"/>
              </a:ext>
            </a:extLst>
          </p:cNvPr>
          <p:cNvPicPr>
            <a:picLocks noChangeAspect="1"/>
          </p:cNvPicPr>
          <p:nvPr/>
        </p:nvPicPr>
        <p:blipFill>
          <a:blip r:embed="rId3"/>
          <a:stretch>
            <a:fillRect/>
          </a:stretch>
        </p:blipFill>
        <p:spPr>
          <a:xfrm>
            <a:off x="335360" y="1295607"/>
            <a:ext cx="5594758" cy="3251360"/>
          </a:xfrm>
          <a:prstGeom prst="rect">
            <a:avLst/>
          </a:prstGeom>
        </p:spPr>
      </p:pic>
      <p:pic>
        <p:nvPicPr>
          <p:cNvPr id="7" name="Picture 6">
            <a:extLst>
              <a:ext uri="{FF2B5EF4-FFF2-40B4-BE49-F238E27FC236}">
                <a16:creationId xmlns:a16="http://schemas.microsoft.com/office/drawing/2014/main" id="{2B7E5086-9C86-B19A-BE03-634DD92BBAD6}"/>
              </a:ext>
            </a:extLst>
          </p:cNvPr>
          <p:cNvPicPr>
            <a:picLocks noChangeAspect="1"/>
          </p:cNvPicPr>
          <p:nvPr/>
        </p:nvPicPr>
        <p:blipFill>
          <a:blip r:embed="rId4"/>
          <a:srcRect t="11282" r="5224" b="5870"/>
          <a:stretch/>
        </p:blipFill>
        <p:spPr>
          <a:xfrm>
            <a:off x="6428714" y="1295607"/>
            <a:ext cx="5299635" cy="3251360"/>
          </a:xfrm>
          <a:prstGeom prst="rect">
            <a:avLst/>
          </a:prstGeom>
        </p:spPr>
      </p:pic>
      <p:sp>
        <p:nvSpPr>
          <p:cNvPr id="8" name="TextBox 7">
            <a:extLst>
              <a:ext uri="{FF2B5EF4-FFF2-40B4-BE49-F238E27FC236}">
                <a16:creationId xmlns:a16="http://schemas.microsoft.com/office/drawing/2014/main" id="{005D29AC-DEA4-F4B7-D1FB-420412E39EF5}"/>
              </a:ext>
            </a:extLst>
          </p:cNvPr>
          <p:cNvSpPr txBox="1"/>
          <p:nvPr/>
        </p:nvSpPr>
        <p:spPr>
          <a:xfrm>
            <a:off x="2331878" y="4658859"/>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349x320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C504E-607C-698A-8903-DF3617C1972C}"/>
                  </a:ext>
                </a:extLst>
              </p:cNvPr>
              <p:cNvSpPr txBox="1"/>
              <p:nvPr/>
            </p:nvSpPr>
            <p:spPr>
              <a:xfrm>
                <a:off x="7073784"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7BEC504E-607C-698A-8903-DF3617C1972C}"/>
                  </a:ext>
                </a:extLst>
              </p:cNvPr>
              <p:cNvSpPr txBox="1">
                <a:spLocks noRot="1" noChangeAspect="1" noMove="1" noResize="1" noEditPoints="1" noAdjustHandles="1" noChangeArrowheads="1" noChangeShapeType="1" noTextEdit="1"/>
              </p:cNvSpPr>
              <p:nvPr/>
            </p:nvSpPr>
            <p:spPr>
              <a:xfrm>
                <a:off x="7073784" y="4658860"/>
                <a:ext cx="4009494"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8573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Hình ảnh 10">
            <a:extLst>
              <a:ext uri="{FF2B5EF4-FFF2-40B4-BE49-F238E27FC236}">
                <a16:creationId xmlns:a16="http://schemas.microsoft.com/office/drawing/2014/main" id="{6E9D53D1-A9EB-726F-8C2B-272B70C52EDC}"/>
              </a:ext>
            </a:extLst>
          </p:cNvPr>
          <p:cNvPicPr>
            <a:picLocks noChangeAspect="1"/>
          </p:cNvPicPr>
          <p:nvPr/>
        </p:nvPicPr>
        <p:blipFill>
          <a:blip r:embed="rId4"/>
          <a:stretch>
            <a:fillRect/>
          </a:stretch>
        </p:blipFill>
        <p:spPr>
          <a:xfrm>
            <a:off x="70812" y="782218"/>
            <a:ext cx="4023360" cy="3698805"/>
          </a:xfrm>
          <a:prstGeom prst="rect">
            <a:avLst/>
          </a:prstGeom>
        </p:spPr>
      </p:pic>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ECFB1C9-2694-41DC-7D38-D178626597FD}"/>
              </a:ext>
            </a:extLst>
          </p:cNvPr>
          <p:cNvPicPr>
            <a:picLocks noChangeAspect="1"/>
          </p:cNvPicPr>
          <p:nvPr/>
        </p:nvPicPr>
        <p:blipFill>
          <a:blip r:embed="rId6"/>
          <a:stretch>
            <a:fillRect/>
          </a:stretch>
        </p:blipFill>
        <p:spPr>
          <a:xfrm>
            <a:off x="4094172" y="793013"/>
            <a:ext cx="4023360" cy="3689405"/>
          </a:xfrm>
          <a:prstGeom prst="rect">
            <a:avLst/>
          </a:prstGeom>
        </p:spPr>
      </p:pic>
      <p:pic>
        <p:nvPicPr>
          <p:cNvPr id="13" name="Hình ảnh 12">
            <a:extLst>
              <a:ext uri="{FF2B5EF4-FFF2-40B4-BE49-F238E27FC236}">
                <a16:creationId xmlns:a16="http://schemas.microsoft.com/office/drawing/2014/main" id="{FEEBAB79-7CBF-FE0E-40C3-51866D5799A3}"/>
              </a:ext>
            </a:extLst>
          </p:cNvPr>
          <p:cNvPicPr>
            <a:picLocks noChangeAspect="1"/>
          </p:cNvPicPr>
          <p:nvPr/>
        </p:nvPicPr>
        <p:blipFill>
          <a:blip r:embed="rId7"/>
          <a:stretch>
            <a:fillRect/>
          </a:stretch>
        </p:blipFill>
        <p:spPr>
          <a:xfrm>
            <a:off x="8097828" y="796263"/>
            <a:ext cx="4023360" cy="3684760"/>
          </a:xfrm>
          <a:prstGeom prst="rect">
            <a:avLst/>
          </a:prstGeom>
        </p:spPr>
      </p:pic>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00488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4" name="Picture 3" descr="A close-up of a greyscale image&#10;&#10;AI-generated content may be incorrect.">
            <a:extLst>
              <a:ext uri="{FF2B5EF4-FFF2-40B4-BE49-F238E27FC236}">
                <a16:creationId xmlns:a16="http://schemas.microsoft.com/office/drawing/2014/main" id="{4F0F8BEF-0EDF-80A8-3250-25DF2571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spTree>
    <p:extLst>
      <p:ext uri="{BB962C8B-B14F-4D97-AF65-F5344CB8AC3E}">
        <p14:creationId xmlns:p14="http://schemas.microsoft.com/office/powerpoint/2010/main" val="77835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Result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961A49-C916-EC46-AB3E-84ADDEB37A97}"/>
                  </a:ext>
                </a:extLst>
              </p:cNvPr>
              <p:cNvSpPr txBox="1"/>
              <p:nvPr/>
            </p:nvSpPr>
            <p:spPr>
              <a:xfrm>
                <a:off x="7081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9</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29" name="TextBox 28">
                <a:extLst>
                  <a:ext uri="{FF2B5EF4-FFF2-40B4-BE49-F238E27FC236}">
                    <a16:creationId xmlns:a16="http://schemas.microsoft.com/office/drawing/2014/main" id="{01961A49-C916-EC46-AB3E-84ADDEB37A97}"/>
                  </a:ext>
                </a:extLst>
              </p:cNvPr>
              <p:cNvSpPr txBox="1">
                <a:spLocks noRot="1" noChangeAspect="1" noMove="1" noResize="1" noEditPoints="1" noAdjustHandles="1" noChangeArrowheads="1" noChangeShapeType="1" noTextEdit="1"/>
              </p:cNvSpPr>
              <p:nvPr/>
            </p:nvSpPr>
            <p:spPr>
              <a:xfrm>
                <a:off x="70812" y="4658860"/>
                <a:ext cx="4009494" cy="646331"/>
              </a:xfrm>
              <a:prstGeom prst="rect">
                <a:avLst/>
              </a:prstGeom>
              <a:blipFill>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8">
                <a:extLst>
                  <a:ext uri="{FF2B5EF4-FFF2-40B4-BE49-F238E27FC236}">
                    <a16:creationId xmlns:a16="http://schemas.microsoft.com/office/drawing/2014/main" id="{71387F3F-351A-01F4-E003-FB9C8BBBFD1B}"/>
                  </a:ext>
                </a:extLst>
              </p:cNvPr>
              <p:cNvSpPr txBox="1"/>
              <p:nvPr/>
            </p:nvSpPr>
            <p:spPr>
              <a:xfrm>
                <a:off x="409417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3" name="TextBox 28">
                <a:extLst>
                  <a:ext uri="{FF2B5EF4-FFF2-40B4-BE49-F238E27FC236}">
                    <a16:creationId xmlns:a16="http://schemas.microsoft.com/office/drawing/2014/main" id="{71387F3F-351A-01F4-E003-FB9C8BBBFD1B}"/>
                  </a:ext>
                </a:extLst>
              </p:cNvPr>
              <p:cNvSpPr txBox="1">
                <a:spLocks noRot="1" noChangeAspect="1" noMove="1" noResize="1" noEditPoints="1" noAdjustHandles="1" noChangeArrowheads="1" noChangeShapeType="1" noTextEdit="1"/>
              </p:cNvSpPr>
              <p:nvPr/>
            </p:nvSpPr>
            <p:spPr>
              <a:xfrm>
                <a:off x="4094172" y="4658860"/>
                <a:ext cx="4009494"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8">
                <a:extLst>
                  <a:ext uri="{FF2B5EF4-FFF2-40B4-BE49-F238E27FC236}">
                    <a16:creationId xmlns:a16="http://schemas.microsoft.com/office/drawing/2014/main" id="{B4631880-E0D2-D0A7-46F5-E8B9F4E06B68}"/>
                  </a:ext>
                </a:extLst>
              </p:cNvPr>
              <p:cNvSpPr txBox="1"/>
              <p:nvPr/>
            </p:nvSpPr>
            <p:spPr>
              <a:xfrm>
                <a:off x="8125302" y="4658860"/>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5" name="TextBox 28">
                <a:extLst>
                  <a:ext uri="{FF2B5EF4-FFF2-40B4-BE49-F238E27FC236}">
                    <a16:creationId xmlns:a16="http://schemas.microsoft.com/office/drawing/2014/main" id="{B4631880-E0D2-D0A7-46F5-E8B9F4E06B68}"/>
                  </a:ext>
                </a:extLst>
              </p:cNvPr>
              <p:cNvSpPr txBox="1">
                <a:spLocks noRot="1" noChangeAspect="1" noMove="1" noResize="1" noEditPoints="1" noAdjustHandles="1" noChangeArrowheads="1" noChangeShapeType="1" noTextEdit="1"/>
              </p:cNvSpPr>
              <p:nvPr/>
            </p:nvSpPr>
            <p:spPr>
              <a:xfrm>
                <a:off x="8125302" y="4658860"/>
                <a:ext cx="4009494" cy="646331"/>
              </a:xfrm>
              <a:prstGeom prst="rect">
                <a:avLst/>
              </a:prstGeom>
              <a:blipFill>
                <a:blip r:embed="rId5"/>
                <a:stretch>
                  <a:fillRect t="-4717" b="-14151"/>
                </a:stretch>
              </a:blipFill>
            </p:spPr>
            <p:txBody>
              <a:bodyPr/>
              <a:lstStyle/>
              <a:p>
                <a:r>
                  <a:rPr lang="en-US">
                    <a:noFill/>
                  </a:rPr>
                  <a:t> </a:t>
                </a:r>
              </a:p>
            </p:txBody>
          </p:sp>
        </mc:Fallback>
      </mc:AlternateContent>
      <p:pic>
        <p:nvPicPr>
          <p:cNvPr id="18" name="Hình ảnh 17">
            <a:extLst>
              <a:ext uri="{FF2B5EF4-FFF2-40B4-BE49-F238E27FC236}">
                <a16:creationId xmlns:a16="http://schemas.microsoft.com/office/drawing/2014/main" id="{7D94E872-27EE-3CEE-ADC7-E99ECF899118}"/>
              </a:ext>
            </a:extLst>
          </p:cNvPr>
          <p:cNvPicPr>
            <a:picLocks noChangeAspect="1"/>
          </p:cNvPicPr>
          <p:nvPr/>
        </p:nvPicPr>
        <p:blipFill>
          <a:blip r:embed="rId6"/>
          <a:stretch>
            <a:fillRect/>
          </a:stretch>
        </p:blipFill>
        <p:spPr>
          <a:xfrm>
            <a:off x="70812" y="788951"/>
            <a:ext cx="4023360" cy="3692072"/>
          </a:xfrm>
          <a:prstGeom prst="rect">
            <a:avLst/>
          </a:prstGeom>
        </p:spPr>
      </p:pic>
      <p:pic>
        <p:nvPicPr>
          <p:cNvPr id="6" name="Hình ảnh 5">
            <a:extLst>
              <a:ext uri="{FF2B5EF4-FFF2-40B4-BE49-F238E27FC236}">
                <a16:creationId xmlns:a16="http://schemas.microsoft.com/office/drawing/2014/main" id="{133A3D40-332C-DC32-09CA-D4BC4710C67F}"/>
              </a:ext>
            </a:extLst>
          </p:cNvPr>
          <p:cNvPicPr>
            <a:picLocks noChangeAspect="1"/>
          </p:cNvPicPr>
          <p:nvPr/>
        </p:nvPicPr>
        <p:blipFill>
          <a:blip r:embed="rId7"/>
          <a:stretch>
            <a:fillRect/>
          </a:stretch>
        </p:blipFill>
        <p:spPr>
          <a:xfrm>
            <a:off x="4088076" y="788951"/>
            <a:ext cx="4023360" cy="3692072"/>
          </a:xfrm>
          <a:prstGeom prst="rect">
            <a:avLst/>
          </a:prstGeom>
        </p:spPr>
      </p:pic>
      <p:pic>
        <p:nvPicPr>
          <p:cNvPr id="8" name="Hình ảnh 7">
            <a:extLst>
              <a:ext uri="{FF2B5EF4-FFF2-40B4-BE49-F238E27FC236}">
                <a16:creationId xmlns:a16="http://schemas.microsoft.com/office/drawing/2014/main" id="{A232BEFB-5642-6E66-626C-95A6340BE6E6}"/>
              </a:ext>
            </a:extLst>
          </p:cNvPr>
          <p:cNvPicPr>
            <a:picLocks noChangeAspect="1"/>
          </p:cNvPicPr>
          <p:nvPr/>
        </p:nvPicPr>
        <p:blipFill>
          <a:blip r:embed="rId8"/>
          <a:stretch>
            <a:fillRect/>
          </a:stretch>
        </p:blipFill>
        <p:spPr>
          <a:xfrm>
            <a:off x="8105340" y="788951"/>
            <a:ext cx="4023360" cy="3688080"/>
          </a:xfrm>
          <a:prstGeom prst="rect">
            <a:avLst/>
          </a:prstGeom>
        </p:spPr>
      </p:pic>
    </p:spTree>
    <p:extLst>
      <p:ext uri="{BB962C8B-B14F-4D97-AF65-F5344CB8AC3E}">
        <p14:creationId xmlns:p14="http://schemas.microsoft.com/office/powerpoint/2010/main" val="87819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A11A9A-CCF1-5C00-E2A9-FD4F7AC99A7E}"/>
              </a:ext>
            </a:extLst>
          </p:cNvPr>
          <p:cNvSpPr>
            <a:spLocks noGrp="1"/>
          </p:cNvSpPr>
          <p:nvPr>
            <p:ph type="title"/>
          </p:nvPr>
        </p:nvSpPr>
        <p:spPr>
          <a:xfrm>
            <a:off x="335360" y="145499"/>
            <a:ext cx="7406613" cy="369524"/>
          </a:xfrm>
        </p:spPr>
        <p:txBody>
          <a:bodyPr/>
          <a:lstStyle/>
          <a:p>
            <a:r>
              <a:rPr lang="en-US" sz="1800" dirty="0">
                <a:latin typeface="Malgun Gothic" panose="020B0503020000020004" pitchFamily="34" charset="-127"/>
                <a:ea typeface="Malgun Gothic" panose="020B0503020000020004" pitchFamily="34" charset="-127"/>
              </a:rPr>
              <a:t>Bilateral Filter – Performance comparation</a:t>
            </a:r>
          </a:p>
        </p:txBody>
      </p:sp>
      <p:graphicFrame>
        <p:nvGraphicFramePr>
          <p:cNvPr id="5" name="Table 4">
            <a:extLst>
              <a:ext uri="{FF2B5EF4-FFF2-40B4-BE49-F238E27FC236}">
                <a16:creationId xmlns:a16="http://schemas.microsoft.com/office/drawing/2014/main" id="{80A7C62B-99E5-543F-1982-61BAEC550587}"/>
              </a:ext>
            </a:extLst>
          </p:cNvPr>
          <p:cNvGraphicFramePr>
            <a:graphicFrameLocks noGrp="1"/>
          </p:cNvGraphicFramePr>
          <p:nvPr/>
        </p:nvGraphicFramePr>
        <p:xfrm>
          <a:off x="824412" y="940526"/>
          <a:ext cx="10543176" cy="2275114"/>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2000" dirty="0">
                          <a:latin typeface="Times New Roman" panose="02020603050405020304" pitchFamily="18" charset="0"/>
                          <a:cs typeface="Times New Roman" panose="02020603050405020304" pitchFamily="18" charset="0"/>
                        </a:rPr>
                        <a:t>Blur (image 349 x 320)</a:t>
                      </a:r>
                    </a:p>
                  </a:txBody>
                  <a:tcPr/>
                </a:tc>
                <a:tc>
                  <a:txBody>
                    <a:bodyPr/>
                    <a:lstStyle/>
                    <a:p>
                      <a:r>
                        <a:rPr lang="en-US" sz="20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2000" dirty="0">
                          <a:latin typeface="Times New Roman" panose="02020603050405020304" pitchFamily="18" charset="0"/>
                          <a:cs typeface="Times New Roman" panose="02020603050405020304" pitchFamily="18" charset="0"/>
                        </a:rPr>
                        <a:t>Bilateral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 1ms</a:t>
                      </a:r>
                    </a:p>
                  </a:txBody>
                  <a:tcPr/>
                </a:tc>
                <a:extLst>
                  <a:ext uri="{0D108BD9-81ED-4DB2-BD59-A6C34878D82A}">
                    <a16:rowId xmlns:a16="http://schemas.microsoft.com/office/drawing/2014/main" val="1697160198"/>
                  </a:ext>
                </a:extLst>
              </a:tr>
              <a:tr h="370840">
                <a:tc>
                  <a:txBody>
                    <a:bodyPr/>
                    <a:lstStyle/>
                    <a:p>
                      <a:r>
                        <a:rPr lang="en-US" sz="2000" dirty="0">
                          <a:latin typeface="Times New Roman" panose="02020603050405020304" pitchFamily="18" charset="0"/>
                          <a:cs typeface="Times New Roman" panose="02020603050405020304" pitchFamily="18" charset="0"/>
                        </a:rPr>
                        <a:t>Bilateral Filter My implementation (kernel 9x9 sigma space = 15, sigma color = 75)</a:t>
                      </a:r>
                    </a:p>
                  </a:txBody>
                  <a:tcPr/>
                </a:tc>
                <a:tc>
                  <a:txBody>
                    <a:bodyPr/>
                    <a:lstStyle/>
                    <a:p>
                      <a:pPr algn="ctr"/>
                      <a:r>
                        <a:rPr lang="en-US" dirty="0">
                          <a:latin typeface="Times New Roman" panose="02020603050405020304" pitchFamily="18" charset="0"/>
                          <a:cs typeface="Times New Roman" panose="02020603050405020304" pitchFamily="18" charset="0"/>
                        </a:rPr>
                        <a:t>1590ms</a:t>
                      </a:r>
                    </a:p>
                  </a:txBody>
                  <a:tcPr/>
                </a:tc>
                <a:extLst>
                  <a:ext uri="{0D108BD9-81ED-4DB2-BD59-A6C34878D82A}">
                    <a16:rowId xmlns:a16="http://schemas.microsoft.com/office/drawing/2014/main" val="3891446827"/>
                  </a:ext>
                </a:extLst>
              </a:tr>
              <a:tr h="507274">
                <a:tc>
                  <a:txBody>
                    <a:bodyPr/>
                    <a:lstStyle/>
                    <a:p>
                      <a:r>
                        <a:rPr lang="en-US" sz="2000" dirty="0">
                          <a:latin typeface="Times New Roman" panose="02020603050405020304" pitchFamily="18" charset="0"/>
                          <a:cs typeface="Times New Roman" panose="02020603050405020304" pitchFamily="18" charset="0"/>
                        </a:rPr>
                        <a:t>Gaussian Filter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4ms</a:t>
                      </a:r>
                    </a:p>
                  </a:txBody>
                  <a:tcPr/>
                </a:tc>
                <a:extLst>
                  <a:ext uri="{0D108BD9-81ED-4DB2-BD59-A6C34878D82A}">
                    <a16:rowId xmlns:a16="http://schemas.microsoft.com/office/drawing/2014/main" val="198624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Gaussian Filter My implementation (kernel 9x9 sigma space = 1.5)</a:t>
                      </a:r>
                    </a:p>
                  </a:txBody>
                  <a:tcPr/>
                </a:tc>
                <a:tc>
                  <a:txBody>
                    <a:bodyPr/>
                    <a:lstStyle/>
                    <a:p>
                      <a:pPr algn="ctr"/>
                      <a:r>
                        <a:rPr lang="en-US" dirty="0">
                          <a:latin typeface="Times New Roman" panose="02020603050405020304" pitchFamily="18" charset="0"/>
                          <a:cs typeface="Times New Roman" panose="02020603050405020304" pitchFamily="18" charset="0"/>
                        </a:rPr>
                        <a:t>18ms</a:t>
                      </a:r>
                    </a:p>
                  </a:txBody>
                  <a:tcPr/>
                </a:tc>
                <a:extLst>
                  <a:ext uri="{0D108BD9-81ED-4DB2-BD59-A6C34878D82A}">
                    <a16:rowId xmlns:a16="http://schemas.microsoft.com/office/drawing/2014/main" val="1894757575"/>
                  </a:ext>
                </a:extLst>
              </a:tr>
            </a:tbl>
          </a:graphicData>
        </a:graphic>
      </p:graphicFrame>
      <p:pic>
        <p:nvPicPr>
          <p:cNvPr id="7" name="Picture 6">
            <a:extLst>
              <a:ext uri="{FF2B5EF4-FFF2-40B4-BE49-F238E27FC236}">
                <a16:creationId xmlns:a16="http://schemas.microsoft.com/office/drawing/2014/main" id="{40148B89-7C44-3AE5-91A1-499881C265F2}"/>
              </a:ext>
            </a:extLst>
          </p:cNvPr>
          <p:cNvPicPr>
            <a:picLocks noChangeAspect="1"/>
          </p:cNvPicPr>
          <p:nvPr/>
        </p:nvPicPr>
        <p:blipFill>
          <a:blip r:embed="rId3"/>
          <a:stretch>
            <a:fillRect/>
          </a:stretch>
        </p:blipFill>
        <p:spPr>
          <a:xfrm>
            <a:off x="6415352" y="3429000"/>
            <a:ext cx="2474212" cy="2481261"/>
          </a:xfrm>
          <a:prstGeom prst="rect">
            <a:avLst/>
          </a:prstGeom>
        </p:spPr>
      </p:pic>
      <p:pic>
        <p:nvPicPr>
          <p:cNvPr id="9" name="Picture 8">
            <a:extLst>
              <a:ext uri="{FF2B5EF4-FFF2-40B4-BE49-F238E27FC236}">
                <a16:creationId xmlns:a16="http://schemas.microsoft.com/office/drawing/2014/main" id="{431556DC-DEE0-C035-C39D-9DC90441E13F}"/>
              </a:ext>
            </a:extLst>
          </p:cNvPr>
          <p:cNvPicPr>
            <a:picLocks noChangeAspect="1"/>
          </p:cNvPicPr>
          <p:nvPr/>
        </p:nvPicPr>
        <p:blipFill>
          <a:blip r:embed="rId4"/>
          <a:stretch>
            <a:fillRect/>
          </a:stretch>
        </p:blipFill>
        <p:spPr>
          <a:xfrm>
            <a:off x="8889564" y="3425177"/>
            <a:ext cx="2478024" cy="2485084"/>
          </a:xfrm>
          <a:prstGeom prst="rect">
            <a:avLst/>
          </a:prstGeom>
        </p:spPr>
      </p:pic>
      <p:pic>
        <p:nvPicPr>
          <p:cNvPr id="11" name="Picture 10">
            <a:extLst>
              <a:ext uri="{FF2B5EF4-FFF2-40B4-BE49-F238E27FC236}">
                <a16:creationId xmlns:a16="http://schemas.microsoft.com/office/drawing/2014/main" id="{F6540601-4CC1-2D37-DDF5-9475333A16B2}"/>
              </a:ext>
            </a:extLst>
          </p:cNvPr>
          <p:cNvPicPr>
            <a:picLocks noChangeAspect="1"/>
          </p:cNvPicPr>
          <p:nvPr/>
        </p:nvPicPr>
        <p:blipFill>
          <a:blip r:embed="rId5"/>
          <a:stretch>
            <a:fillRect/>
          </a:stretch>
        </p:blipFill>
        <p:spPr>
          <a:xfrm>
            <a:off x="486477" y="3432390"/>
            <a:ext cx="2478024" cy="2485084"/>
          </a:xfrm>
          <a:prstGeom prst="rect">
            <a:avLst/>
          </a:prstGeom>
        </p:spPr>
      </p:pic>
      <p:pic>
        <p:nvPicPr>
          <p:cNvPr id="13" name="Picture 12">
            <a:extLst>
              <a:ext uri="{FF2B5EF4-FFF2-40B4-BE49-F238E27FC236}">
                <a16:creationId xmlns:a16="http://schemas.microsoft.com/office/drawing/2014/main" id="{B0F0B544-4681-5394-9E7C-A583175CE426}"/>
              </a:ext>
            </a:extLst>
          </p:cNvPr>
          <p:cNvPicPr>
            <a:picLocks noChangeAspect="1"/>
          </p:cNvPicPr>
          <p:nvPr/>
        </p:nvPicPr>
        <p:blipFill>
          <a:blip r:embed="rId6"/>
          <a:stretch>
            <a:fillRect/>
          </a:stretch>
        </p:blipFill>
        <p:spPr>
          <a:xfrm>
            <a:off x="2964501" y="3425177"/>
            <a:ext cx="2478024" cy="2485084"/>
          </a:xfrm>
          <a:prstGeom prst="rect">
            <a:avLst/>
          </a:prstGeom>
        </p:spPr>
      </p:pic>
    </p:spTree>
    <p:extLst>
      <p:ext uri="{BB962C8B-B14F-4D97-AF65-F5344CB8AC3E}">
        <p14:creationId xmlns:p14="http://schemas.microsoft.com/office/powerpoint/2010/main" val="357601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2285090"/>
            <a:ext cx="10945216" cy="923330"/>
          </a:xfrm>
          <a:prstGeom prst="rect">
            <a:avLst/>
          </a:prstGeom>
          <a:noFill/>
        </p:spPr>
        <p:txBody>
          <a:bodyPr wrap="square" rtlCol="0">
            <a:spAutoFit/>
          </a:bodyPr>
          <a:lstStyle/>
          <a:p>
            <a:pPr algn="ctr"/>
            <a:r>
              <a:rPr lang="en-US" sz="5400" b="1" dirty="0"/>
              <a:t>CANNY EDGE DETECTING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EDGE DETECTION</a:t>
            </a:r>
          </a:p>
        </p:txBody>
      </p:sp>
      <p:sp>
        <p:nvSpPr>
          <p:cNvPr id="4" name="TextBox 3">
            <a:extLst>
              <a:ext uri="{FF2B5EF4-FFF2-40B4-BE49-F238E27FC236}">
                <a16:creationId xmlns:a16="http://schemas.microsoft.com/office/drawing/2014/main" id="{10EDBE36-92D8-CC04-DF41-2E87EC30D229}"/>
              </a:ext>
            </a:extLst>
          </p:cNvPr>
          <p:cNvSpPr txBox="1"/>
          <p:nvPr/>
        </p:nvSpPr>
        <p:spPr>
          <a:xfrm>
            <a:off x="437916" y="847060"/>
            <a:ext cx="9536256" cy="869790"/>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What is Edge?</a:t>
            </a:r>
          </a:p>
          <a:p>
            <a:pPr marL="461963">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edge is a boundary or a significant change in intensity between adjacent </a:t>
            </a:r>
            <a:r>
              <a:rPr lang="en-US" dirty="0" err="1">
                <a:latin typeface="Times New Roman" panose="02020603050405020304" pitchFamily="18" charset="0"/>
                <a:cs typeface="Times New Roman" panose="02020603050405020304" pitchFamily="18" charset="0"/>
              </a:rPr>
              <a:t>pixcel</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EE8264-7897-D211-B83C-31C0335A4541}"/>
              </a:ext>
            </a:extLst>
          </p:cNvPr>
          <p:cNvSpPr txBox="1"/>
          <p:nvPr/>
        </p:nvSpPr>
        <p:spPr>
          <a:xfrm>
            <a:off x="437916" y="1716850"/>
            <a:ext cx="15525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Type of Edge:</a:t>
            </a:r>
          </a:p>
        </p:txBody>
      </p:sp>
      <p:sp>
        <p:nvSpPr>
          <p:cNvPr id="15" name="TextBox 14">
            <a:extLst>
              <a:ext uri="{FF2B5EF4-FFF2-40B4-BE49-F238E27FC236}">
                <a16:creationId xmlns:a16="http://schemas.microsoft.com/office/drawing/2014/main" id="{5E64A03F-52A8-01CC-295C-02E2396D316C}"/>
              </a:ext>
            </a:extLst>
          </p:cNvPr>
          <p:cNvSpPr txBox="1"/>
          <p:nvPr/>
        </p:nvSpPr>
        <p:spPr>
          <a:xfrm>
            <a:off x="960430" y="2364555"/>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Edge:</a:t>
            </a:r>
          </a:p>
        </p:txBody>
      </p:sp>
      <p:sp>
        <p:nvSpPr>
          <p:cNvPr id="16" name="TextBox 15">
            <a:extLst>
              <a:ext uri="{FF2B5EF4-FFF2-40B4-BE49-F238E27FC236}">
                <a16:creationId xmlns:a16="http://schemas.microsoft.com/office/drawing/2014/main" id="{A660919C-4C6A-2D19-2D66-E883B75B12D4}"/>
              </a:ext>
            </a:extLst>
          </p:cNvPr>
          <p:cNvSpPr txBox="1"/>
          <p:nvPr/>
        </p:nvSpPr>
        <p:spPr>
          <a:xfrm>
            <a:off x="923301" y="386640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Ramp Edge:</a:t>
            </a:r>
          </a:p>
        </p:txBody>
      </p:sp>
      <p:sp>
        <p:nvSpPr>
          <p:cNvPr id="17" name="TextBox 16">
            <a:extLst>
              <a:ext uri="{FF2B5EF4-FFF2-40B4-BE49-F238E27FC236}">
                <a16:creationId xmlns:a16="http://schemas.microsoft.com/office/drawing/2014/main" id="{46233FA5-202E-4839-28A5-E8C59515769F}"/>
              </a:ext>
            </a:extLst>
          </p:cNvPr>
          <p:cNvSpPr txBox="1"/>
          <p:nvPr/>
        </p:nvSpPr>
        <p:spPr>
          <a:xfrm>
            <a:off x="923302" y="5206412"/>
            <a:ext cx="1441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Roof Edge:</a:t>
            </a:r>
          </a:p>
        </p:txBody>
      </p:sp>
      <p:pic>
        <p:nvPicPr>
          <p:cNvPr id="18" name="Picture 17">
            <a:extLst>
              <a:ext uri="{FF2B5EF4-FFF2-40B4-BE49-F238E27FC236}">
                <a16:creationId xmlns:a16="http://schemas.microsoft.com/office/drawing/2014/main" id="{6140E52A-746F-7A3E-0D20-4A0EB281E46E}"/>
              </a:ext>
            </a:extLst>
          </p:cNvPr>
          <p:cNvPicPr>
            <a:picLocks noChangeAspect="1"/>
          </p:cNvPicPr>
          <p:nvPr/>
        </p:nvPicPr>
        <p:blipFill>
          <a:blip r:embed="rId3"/>
          <a:stretch>
            <a:fillRect/>
          </a:stretch>
        </p:blipFill>
        <p:spPr>
          <a:xfrm>
            <a:off x="2612405" y="1862035"/>
            <a:ext cx="4649008" cy="1550069"/>
          </a:xfrm>
          <a:prstGeom prst="rect">
            <a:avLst/>
          </a:prstGeom>
        </p:spPr>
      </p:pic>
      <p:pic>
        <p:nvPicPr>
          <p:cNvPr id="19" name="Picture 18">
            <a:extLst>
              <a:ext uri="{FF2B5EF4-FFF2-40B4-BE49-F238E27FC236}">
                <a16:creationId xmlns:a16="http://schemas.microsoft.com/office/drawing/2014/main" id="{1B745BE3-09DB-C0D7-A52B-AB2D9A47C9F2}"/>
              </a:ext>
            </a:extLst>
          </p:cNvPr>
          <p:cNvPicPr>
            <a:picLocks noChangeAspect="1"/>
          </p:cNvPicPr>
          <p:nvPr/>
        </p:nvPicPr>
        <p:blipFill>
          <a:blip r:embed="rId4"/>
          <a:stretch>
            <a:fillRect/>
          </a:stretch>
        </p:blipFill>
        <p:spPr>
          <a:xfrm>
            <a:off x="2898563" y="3568284"/>
            <a:ext cx="4244515" cy="1100291"/>
          </a:xfrm>
          <a:prstGeom prst="rect">
            <a:avLst/>
          </a:prstGeom>
        </p:spPr>
      </p:pic>
      <p:pic>
        <p:nvPicPr>
          <p:cNvPr id="20" name="Picture 19">
            <a:extLst>
              <a:ext uri="{FF2B5EF4-FFF2-40B4-BE49-F238E27FC236}">
                <a16:creationId xmlns:a16="http://schemas.microsoft.com/office/drawing/2014/main" id="{F11A8872-40E9-1F25-5C88-E1F694530E0D}"/>
              </a:ext>
            </a:extLst>
          </p:cNvPr>
          <p:cNvPicPr>
            <a:picLocks noChangeAspect="1"/>
          </p:cNvPicPr>
          <p:nvPr/>
        </p:nvPicPr>
        <p:blipFill>
          <a:blip r:embed="rId5"/>
          <a:stretch>
            <a:fillRect/>
          </a:stretch>
        </p:blipFill>
        <p:spPr>
          <a:xfrm>
            <a:off x="2898565" y="4982059"/>
            <a:ext cx="4244514" cy="1286648"/>
          </a:xfrm>
          <a:prstGeom prst="rect">
            <a:avLst/>
          </a:prstGeom>
        </p:spPr>
      </p:pic>
      <p:pic>
        <p:nvPicPr>
          <p:cNvPr id="22" name="Picture 21">
            <a:extLst>
              <a:ext uri="{FF2B5EF4-FFF2-40B4-BE49-F238E27FC236}">
                <a16:creationId xmlns:a16="http://schemas.microsoft.com/office/drawing/2014/main" id="{09CD0CB5-8518-2DFF-B651-ADC311CB8385}"/>
              </a:ext>
            </a:extLst>
          </p:cNvPr>
          <p:cNvPicPr>
            <a:picLocks noChangeAspect="1"/>
          </p:cNvPicPr>
          <p:nvPr/>
        </p:nvPicPr>
        <p:blipFill>
          <a:blip r:embed="rId6"/>
          <a:stretch>
            <a:fillRect/>
          </a:stretch>
        </p:blipFill>
        <p:spPr>
          <a:xfrm>
            <a:off x="7471711" y="2253934"/>
            <a:ext cx="4480032" cy="3437024"/>
          </a:xfrm>
          <a:prstGeom prst="rect">
            <a:avLst/>
          </a:prstGeom>
        </p:spPr>
      </p:pic>
    </p:spTree>
    <p:extLst>
      <p:ext uri="{BB962C8B-B14F-4D97-AF65-F5344CB8AC3E}">
        <p14:creationId xmlns:p14="http://schemas.microsoft.com/office/powerpoint/2010/main" val="273236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Using derivative in detecting edge</a:t>
            </a:r>
          </a:p>
        </p:txBody>
      </p:sp>
      <p:pic>
        <p:nvPicPr>
          <p:cNvPr id="6" name="Picture 5">
            <a:extLst>
              <a:ext uri="{FF2B5EF4-FFF2-40B4-BE49-F238E27FC236}">
                <a16:creationId xmlns:a16="http://schemas.microsoft.com/office/drawing/2014/main" id="{F4A12ED1-F632-EAC5-4F6A-8D0D0C44C670}"/>
              </a:ext>
            </a:extLst>
          </p:cNvPr>
          <p:cNvPicPr>
            <a:picLocks noChangeAspect="1"/>
          </p:cNvPicPr>
          <p:nvPr/>
        </p:nvPicPr>
        <p:blipFill>
          <a:blip r:embed="rId3"/>
          <a:stretch>
            <a:fillRect/>
          </a:stretch>
        </p:blipFill>
        <p:spPr>
          <a:xfrm>
            <a:off x="6924457" y="1709963"/>
            <a:ext cx="3115110" cy="609685"/>
          </a:xfrm>
          <a:prstGeom prst="rect">
            <a:avLst/>
          </a:prstGeom>
        </p:spPr>
      </p:pic>
      <p:grpSp>
        <p:nvGrpSpPr>
          <p:cNvPr id="11" name="Group 10">
            <a:extLst>
              <a:ext uri="{FF2B5EF4-FFF2-40B4-BE49-F238E27FC236}">
                <a16:creationId xmlns:a16="http://schemas.microsoft.com/office/drawing/2014/main" id="{28AE3AC5-8CAA-D224-0403-85DD5874F289}"/>
              </a:ext>
            </a:extLst>
          </p:cNvPr>
          <p:cNvGrpSpPr/>
          <p:nvPr/>
        </p:nvGrpSpPr>
        <p:grpSpPr>
          <a:xfrm>
            <a:off x="106679" y="883919"/>
            <a:ext cx="4760646" cy="5354003"/>
            <a:chOff x="4738205" y="-2953123"/>
            <a:chExt cx="7367639" cy="7762177"/>
          </a:xfrm>
        </p:grpSpPr>
        <p:pic>
          <p:nvPicPr>
            <p:cNvPr id="12" name="Picture 11">
              <a:extLst>
                <a:ext uri="{FF2B5EF4-FFF2-40B4-BE49-F238E27FC236}">
                  <a16:creationId xmlns:a16="http://schemas.microsoft.com/office/drawing/2014/main" id="{1345A9B9-4E24-36AE-4040-DC1E8485CF27}"/>
                </a:ext>
              </a:extLst>
            </p:cNvPr>
            <p:cNvPicPr>
              <a:picLocks noChangeAspect="1"/>
            </p:cNvPicPr>
            <p:nvPr/>
          </p:nvPicPr>
          <p:blipFill>
            <a:blip r:embed="rId4"/>
            <a:srcRect t="26986" r="19218" b="26355"/>
            <a:stretch/>
          </p:blipFill>
          <p:spPr>
            <a:xfrm>
              <a:off x="5752388" y="-2953123"/>
              <a:ext cx="6353456" cy="2163635"/>
            </a:xfrm>
            <a:prstGeom prst="rect">
              <a:avLst/>
            </a:prstGeom>
          </p:spPr>
        </p:pic>
        <p:pic>
          <p:nvPicPr>
            <p:cNvPr id="13" name="Picture 12">
              <a:extLst>
                <a:ext uri="{FF2B5EF4-FFF2-40B4-BE49-F238E27FC236}">
                  <a16:creationId xmlns:a16="http://schemas.microsoft.com/office/drawing/2014/main" id="{F3F5D268-9307-4AE5-BE09-690A95A9F310}"/>
                </a:ext>
              </a:extLst>
            </p:cNvPr>
            <p:cNvPicPr>
              <a:picLocks noChangeAspect="1"/>
            </p:cNvPicPr>
            <p:nvPr/>
          </p:nvPicPr>
          <p:blipFill>
            <a:blip r:embed="rId5"/>
            <a:srcRect r="13559"/>
            <a:stretch/>
          </p:blipFill>
          <p:spPr>
            <a:xfrm>
              <a:off x="5562425" y="-860719"/>
              <a:ext cx="6543419" cy="1771389"/>
            </a:xfrm>
            <a:prstGeom prst="rect">
              <a:avLst/>
            </a:prstGeom>
          </p:spPr>
        </p:pic>
        <p:pic>
          <p:nvPicPr>
            <p:cNvPr id="14" name="Picture 13">
              <a:extLst>
                <a:ext uri="{FF2B5EF4-FFF2-40B4-BE49-F238E27FC236}">
                  <a16:creationId xmlns:a16="http://schemas.microsoft.com/office/drawing/2014/main" id="{56499E36-D1BD-C1B7-6B38-02E8CF3BE61E}"/>
                </a:ext>
              </a:extLst>
            </p:cNvPr>
            <p:cNvPicPr>
              <a:picLocks noChangeAspect="1"/>
            </p:cNvPicPr>
            <p:nvPr/>
          </p:nvPicPr>
          <p:blipFill>
            <a:blip r:embed="rId6"/>
            <a:stretch>
              <a:fillRect/>
            </a:stretch>
          </p:blipFill>
          <p:spPr>
            <a:xfrm>
              <a:off x="4738205" y="1197095"/>
              <a:ext cx="7028518" cy="3611959"/>
            </a:xfrm>
            <a:prstGeom prst="rect">
              <a:avLst/>
            </a:prstGeom>
          </p:spPr>
        </p:pic>
      </p:grpSp>
      <p:sp>
        <p:nvSpPr>
          <p:cNvPr id="15" name="Rectangle 14">
            <a:extLst>
              <a:ext uri="{FF2B5EF4-FFF2-40B4-BE49-F238E27FC236}">
                <a16:creationId xmlns:a16="http://schemas.microsoft.com/office/drawing/2014/main" id="{AE1C833F-EAC6-F5EE-9F1B-75E27CC2BF0B}"/>
              </a:ext>
            </a:extLst>
          </p:cNvPr>
          <p:cNvSpPr/>
          <p:nvPr/>
        </p:nvSpPr>
        <p:spPr>
          <a:xfrm>
            <a:off x="1057275" y="5638800"/>
            <a:ext cx="70485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8F9DDC4-9747-F0EB-F1E8-8BC476955C02}"/>
              </a:ext>
            </a:extLst>
          </p:cNvPr>
          <p:cNvSpPr/>
          <p:nvPr/>
        </p:nvSpPr>
        <p:spPr>
          <a:xfrm>
            <a:off x="2007871" y="5638799"/>
            <a:ext cx="2971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2C949DCE-B64C-A27E-252C-183F45916080}"/>
              </a:ext>
            </a:extLst>
          </p:cNvPr>
          <p:cNvSpPr/>
          <p:nvPr/>
        </p:nvSpPr>
        <p:spPr>
          <a:xfrm>
            <a:off x="2712721" y="5629273"/>
            <a:ext cx="525779"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96899CCE-8C5F-8369-1077-34909AF6A63F}"/>
              </a:ext>
            </a:extLst>
          </p:cNvPr>
          <p:cNvSpPr/>
          <p:nvPr/>
        </p:nvSpPr>
        <p:spPr>
          <a:xfrm>
            <a:off x="3646171" y="5638799"/>
            <a:ext cx="106679" cy="1428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38AC20F3-BBBA-669E-8002-D09009B9325F}"/>
              </a:ext>
            </a:extLst>
          </p:cNvPr>
          <p:cNvSpPr txBox="1"/>
          <p:nvPr/>
        </p:nvSpPr>
        <p:spPr>
          <a:xfrm>
            <a:off x="5393531" y="774763"/>
            <a:ext cx="617696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image processing, the derivative is approximated by the </a:t>
            </a:r>
            <a:r>
              <a:rPr lang="en-US" b="1" dirty="0">
                <a:latin typeface="Times New Roman" panose="02020603050405020304" pitchFamily="18" charset="0"/>
                <a:cs typeface="Times New Roman" panose="02020603050405020304" pitchFamily="18" charset="0"/>
              </a:rPr>
              <a:t>difference between neighboring pixels</a:t>
            </a:r>
            <a:r>
              <a:rPr lang="en-US"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44E170-E4EC-744F-AD1B-20604A408767}"/>
              </a:ext>
            </a:extLst>
          </p:cNvPr>
          <p:cNvSpPr txBox="1"/>
          <p:nvPr/>
        </p:nvSpPr>
        <p:spPr>
          <a:xfrm>
            <a:off x="5393531" y="1421094"/>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Example in 1D, </a:t>
            </a:r>
            <a:r>
              <a:rPr lang="en-US" i="1" dirty="0">
                <a:latin typeface="Times New Roman" panose="02020603050405020304" pitchFamily="18" charset="0"/>
                <a:cs typeface="Times New Roman" panose="02020603050405020304" pitchFamily="18" charset="0"/>
              </a:rPr>
              <a:t>first-order</a:t>
            </a:r>
            <a:r>
              <a:rPr lang="en-US" dirty="0">
                <a:latin typeface="Times New Roman" panose="02020603050405020304" pitchFamily="18" charset="0"/>
                <a:cs typeface="Times New Roman" panose="02020603050405020304" pitchFamily="18" charset="0"/>
              </a:rPr>
              <a:t> derivative:</a:t>
            </a:r>
          </a:p>
        </p:txBody>
      </p:sp>
      <p:sp>
        <p:nvSpPr>
          <p:cNvPr id="24" name="TextBox 23">
            <a:extLst>
              <a:ext uri="{FF2B5EF4-FFF2-40B4-BE49-F238E27FC236}">
                <a16:creationId xmlns:a16="http://schemas.microsoft.com/office/drawing/2014/main" id="{97F567C9-B9FD-B7AB-1636-03765B20E8BB}"/>
              </a:ext>
            </a:extLst>
          </p:cNvPr>
          <p:cNvSpPr txBox="1"/>
          <p:nvPr/>
        </p:nvSpPr>
        <p:spPr>
          <a:xfrm>
            <a:off x="5060156" y="2327166"/>
            <a:ext cx="6176962"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don't change</a:t>
            </a:r>
            <a:r>
              <a:rPr lang="en-US" dirty="0">
                <a:latin typeface="Times New Roman" panose="02020603050405020304" pitchFamily="18" charset="0"/>
                <a:cs typeface="Times New Roman" panose="02020603050405020304" pitchFamily="18" charset="0"/>
              </a:rPr>
              <a:t> → derivative is close to 0.</a:t>
            </a:r>
          </a:p>
        </p:txBody>
      </p:sp>
      <p:sp>
        <p:nvSpPr>
          <p:cNvPr id="26" name="TextBox 25">
            <a:extLst>
              <a:ext uri="{FF2B5EF4-FFF2-40B4-BE49-F238E27FC236}">
                <a16:creationId xmlns:a16="http://schemas.microsoft.com/office/drawing/2014/main" id="{C75EF0E6-87F3-FA6E-5E27-3BF19F1018B3}"/>
              </a:ext>
            </a:extLst>
          </p:cNvPr>
          <p:cNvSpPr txBox="1"/>
          <p:nvPr/>
        </p:nvSpPr>
        <p:spPr>
          <a:xfrm>
            <a:off x="5060156" y="2700759"/>
            <a:ext cx="7303294"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pixel values </a:t>
            </a:r>
            <a:r>
              <a:rPr lang="en-US" b="1" dirty="0">
                <a:latin typeface="Times New Roman" panose="02020603050405020304" pitchFamily="18" charset="0"/>
                <a:cs typeface="Times New Roman" panose="02020603050405020304" pitchFamily="18" charset="0"/>
              </a:rPr>
              <a:t>change suddenly</a:t>
            </a:r>
            <a:r>
              <a:rPr lang="en-US" dirty="0">
                <a:latin typeface="Times New Roman" panose="02020603050405020304" pitchFamily="18" charset="0"/>
                <a:cs typeface="Times New Roman" panose="02020603050405020304" pitchFamily="18" charset="0"/>
              </a:rPr>
              <a:t> → derivative is large → </a:t>
            </a:r>
            <a:r>
              <a:rPr lang="en-US" b="1" dirty="0">
                <a:latin typeface="Times New Roman" panose="02020603050405020304" pitchFamily="18" charset="0"/>
                <a:cs typeface="Times New Roman" panose="02020603050405020304" pitchFamily="18" charset="0"/>
              </a:rPr>
              <a:t>likely an edge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414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Sensitivity of derivatives to noise</a:t>
            </a:r>
          </a:p>
        </p:txBody>
      </p:sp>
      <p:pic>
        <p:nvPicPr>
          <p:cNvPr id="5" name="Picture 4">
            <a:extLst>
              <a:ext uri="{FF2B5EF4-FFF2-40B4-BE49-F238E27FC236}">
                <a16:creationId xmlns:a16="http://schemas.microsoft.com/office/drawing/2014/main" id="{DC81BB89-F992-64EC-6400-F2DD173B3A0A}"/>
              </a:ext>
            </a:extLst>
          </p:cNvPr>
          <p:cNvPicPr>
            <a:picLocks noChangeAspect="1"/>
          </p:cNvPicPr>
          <p:nvPr/>
        </p:nvPicPr>
        <p:blipFill>
          <a:blip r:embed="rId3"/>
          <a:stretch>
            <a:fillRect/>
          </a:stretch>
        </p:blipFill>
        <p:spPr>
          <a:xfrm>
            <a:off x="4498510" y="852195"/>
            <a:ext cx="3644500" cy="51536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5D5863-8C6D-80EA-9719-254C04E5CDB4}"/>
                  </a:ext>
                </a:extLst>
              </p:cNvPr>
              <p:cNvSpPr txBox="1"/>
              <p:nvPr/>
            </p:nvSpPr>
            <p:spPr>
              <a:xfrm>
                <a:off x="5580519" y="6000774"/>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3" name="TextBox 2">
                <a:extLst>
                  <a:ext uri="{FF2B5EF4-FFF2-40B4-BE49-F238E27FC236}">
                    <a16:creationId xmlns:a16="http://schemas.microsoft.com/office/drawing/2014/main" id="{8D5D5863-8C6D-80EA-9719-254C04E5CDB4}"/>
                  </a:ext>
                </a:extLst>
              </p:cNvPr>
              <p:cNvSpPr txBox="1">
                <a:spLocks noRot="1" noChangeAspect="1" noMove="1" noResize="1" noEditPoints="1" noAdjustHandles="1" noChangeArrowheads="1" noChangeShapeType="1" noTextEdit="1"/>
              </p:cNvSpPr>
              <p:nvPr/>
            </p:nvSpPr>
            <p:spPr>
              <a:xfrm>
                <a:off x="5580519" y="6000774"/>
                <a:ext cx="129880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88B5C0-0498-E571-F8B9-D91342E946F2}"/>
                  </a:ext>
                </a:extLst>
              </p:cNvPr>
              <p:cNvSpPr txBox="1"/>
              <p:nvPr/>
            </p:nvSpPr>
            <p:spPr>
              <a:xfrm>
                <a:off x="6826642" y="5996991"/>
                <a:ext cx="1298807"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𝑛𝑑</m:t>
                          </m:r>
                        </m:sup>
                      </m:sSup>
                      <m:r>
                        <a:rPr lang="en-US" sz="1400" b="0" i="1" smtClean="0">
                          <a:latin typeface="Cambria Math" panose="02040503050406030204" pitchFamily="18" charset="0"/>
                        </a:rPr>
                        <m:t> </m:t>
                      </m:r>
                      <m:r>
                        <m:rPr>
                          <m:sty m:val="p"/>
                        </m:rPr>
                        <a:rPr lang="en-US" sz="1400" b="0" i="0" smtClean="0">
                          <a:latin typeface="Cambria Math" panose="02040503050406030204" pitchFamily="18" charset="0"/>
                        </a:rPr>
                        <m:t>Derivative</m:t>
                      </m:r>
                    </m:oMath>
                  </m:oMathPara>
                </a14:m>
                <a:endParaRPr lang="en-US" sz="1400" dirty="0"/>
              </a:p>
            </p:txBody>
          </p:sp>
        </mc:Choice>
        <mc:Fallback xmlns="">
          <p:sp>
            <p:nvSpPr>
              <p:cNvPr id="4" name="TextBox 3">
                <a:extLst>
                  <a:ext uri="{FF2B5EF4-FFF2-40B4-BE49-F238E27FC236}">
                    <a16:creationId xmlns:a16="http://schemas.microsoft.com/office/drawing/2014/main" id="{F888B5C0-0498-E571-F8B9-D91342E946F2}"/>
                  </a:ext>
                </a:extLst>
              </p:cNvPr>
              <p:cNvSpPr txBox="1">
                <a:spLocks noRot="1" noChangeAspect="1" noMove="1" noResize="1" noEditPoints="1" noAdjustHandles="1" noChangeArrowheads="1" noChangeShapeType="1" noTextEdit="1"/>
              </p:cNvSpPr>
              <p:nvPr/>
            </p:nvSpPr>
            <p:spPr>
              <a:xfrm>
                <a:off x="6826642" y="5996991"/>
                <a:ext cx="1298807"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938378-4F76-BF29-1D25-1EA68568908E}"/>
                  </a:ext>
                </a:extLst>
              </p:cNvPr>
              <p:cNvSpPr txBox="1"/>
              <p:nvPr/>
            </p:nvSpPr>
            <p:spPr>
              <a:xfrm>
                <a:off x="4281712" y="6009833"/>
                <a:ext cx="12988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smtClean="0">
                          <a:solidFill>
                            <a:srgbClr val="242021"/>
                          </a:solidFill>
                          <a:latin typeface="Cambria Math" panose="02040503050406030204" pitchFamily="18" charset="0"/>
                        </a:rPr>
                        <m:t>R</m:t>
                      </m:r>
                      <m:r>
                        <m:rPr>
                          <m:nor/>
                        </m:rPr>
                        <a:rPr lang="en-US" sz="1400" dirty="0">
                          <a:solidFill>
                            <a:srgbClr val="242021"/>
                          </a:solidFill>
                          <a:latin typeface="TimesTen-Roman"/>
                        </a:rPr>
                        <m:t>amp</m:t>
                      </m:r>
                      <m:r>
                        <m:rPr>
                          <m:nor/>
                        </m:rPr>
                        <a:rPr lang="en-US" sz="1400" dirty="0">
                          <a:solidFill>
                            <a:srgbClr val="242021"/>
                          </a:solidFill>
                          <a:latin typeface="TimesTen-Roman"/>
                        </a:rPr>
                        <m:t> </m:t>
                      </m:r>
                      <m:r>
                        <m:rPr>
                          <m:nor/>
                        </m:rPr>
                        <a:rPr lang="en-US" sz="1400" dirty="0">
                          <a:solidFill>
                            <a:srgbClr val="242021"/>
                          </a:solidFill>
                          <a:latin typeface="TimesTen-Roman"/>
                        </a:rPr>
                        <m:t>edge</m:t>
                      </m:r>
                    </m:oMath>
                  </m:oMathPara>
                </a14:m>
                <a:endParaRPr lang="en-US" sz="1400" dirty="0"/>
              </a:p>
            </p:txBody>
          </p:sp>
        </mc:Choice>
        <mc:Fallback xmlns="">
          <p:sp>
            <p:nvSpPr>
              <p:cNvPr id="6" name="TextBox 5">
                <a:extLst>
                  <a:ext uri="{FF2B5EF4-FFF2-40B4-BE49-F238E27FC236}">
                    <a16:creationId xmlns:a16="http://schemas.microsoft.com/office/drawing/2014/main" id="{E5938378-4F76-BF29-1D25-1EA68568908E}"/>
                  </a:ext>
                </a:extLst>
              </p:cNvPr>
              <p:cNvSpPr txBox="1">
                <a:spLocks noRot="1" noChangeAspect="1" noMove="1" noResize="1" noEditPoints="1" noAdjustHandles="1" noChangeArrowheads="1" noChangeShapeType="1" noTextEdit="1"/>
              </p:cNvSpPr>
              <p:nvPr/>
            </p:nvSpPr>
            <p:spPr>
              <a:xfrm>
                <a:off x="4281712" y="6009833"/>
                <a:ext cx="1298807" cy="307777"/>
              </a:xfrm>
              <a:prstGeom prst="rect">
                <a:avLst/>
              </a:prstGeom>
              <a:blipFill>
                <a:blip r:embed="rId6"/>
                <a:stretch>
                  <a:fillRect b="-12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776DD6F-E098-D6B5-CDAC-36C96FF8444C}"/>
              </a:ext>
            </a:extLst>
          </p:cNvPr>
          <p:cNvSpPr txBox="1"/>
          <p:nvPr/>
        </p:nvSpPr>
        <p:spPr>
          <a:xfrm>
            <a:off x="1727658" y="8697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0.0 </a:t>
            </a:r>
            <a:endParaRPr lang="en-US" dirty="0"/>
          </a:p>
        </p:txBody>
      </p:sp>
      <p:sp>
        <p:nvSpPr>
          <p:cNvPr id="35" name="TextBox 34">
            <a:extLst>
              <a:ext uri="{FF2B5EF4-FFF2-40B4-BE49-F238E27FC236}">
                <a16:creationId xmlns:a16="http://schemas.microsoft.com/office/drawing/2014/main" id="{82461ACE-5AE2-6BD3-9CF8-809E48B2813A}"/>
              </a:ext>
            </a:extLst>
          </p:cNvPr>
          <p:cNvSpPr txBox="1"/>
          <p:nvPr/>
        </p:nvSpPr>
        <p:spPr>
          <a:xfrm>
            <a:off x="1727658" y="2165136"/>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0.1 </a:t>
            </a:r>
            <a:endParaRPr lang="en-US" dirty="0"/>
          </a:p>
        </p:txBody>
      </p:sp>
      <p:sp>
        <p:nvSpPr>
          <p:cNvPr id="36" name="TextBox 35">
            <a:extLst>
              <a:ext uri="{FF2B5EF4-FFF2-40B4-BE49-F238E27FC236}">
                <a16:creationId xmlns:a16="http://schemas.microsoft.com/office/drawing/2014/main" id="{A677D219-D836-6689-D0FC-AE5FA1799B1A}"/>
              </a:ext>
            </a:extLst>
          </p:cNvPr>
          <p:cNvSpPr txBox="1"/>
          <p:nvPr/>
        </p:nvSpPr>
        <p:spPr>
          <a:xfrm>
            <a:off x="1727658" y="3429000"/>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a:t>
            </a:r>
            <a:r>
              <a:rPr lang="en-US" sz="1800" b="0" i="0" dirty="0">
                <a:solidFill>
                  <a:srgbClr val="242021"/>
                </a:solidFill>
                <a:effectLst/>
                <a:latin typeface="TimesTen-Roman"/>
              </a:rPr>
              <a:t> </a:t>
            </a:r>
            <a:endParaRPr lang="en-US" dirty="0"/>
          </a:p>
        </p:txBody>
      </p:sp>
      <p:sp>
        <p:nvSpPr>
          <p:cNvPr id="37" name="TextBox 36">
            <a:extLst>
              <a:ext uri="{FF2B5EF4-FFF2-40B4-BE49-F238E27FC236}">
                <a16:creationId xmlns:a16="http://schemas.microsoft.com/office/drawing/2014/main" id="{C6CEE1BB-F3BF-4CA9-35E1-C75CA2939EFE}"/>
              </a:ext>
            </a:extLst>
          </p:cNvPr>
          <p:cNvSpPr txBox="1"/>
          <p:nvPr/>
        </p:nvSpPr>
        <p:spPr>
          <a:xfrm>
            <a:off x="1727658" y="4686003"/>
            <a:ext cx="2770852" cy="369332"/>
          </a:xfrm>
          <a:prstGeom prst="rect">
            <a:avLst/>
          </a:prstGeom>
          <a:noFill/>
        </p:spPr>
        <p:txBody>
          <a:bodyPr wrap="square">
            <a:spAutoFit/>
          </a:bodyPr>
          <a:lstStyle/>
          <a:p>
            <a:pPr algn="ctr"/>
            <a:r>
              <a:rPr lang="en-US" dirty="0">
                <a:solidFill>
                  <a:srgbClr val="242021"/>
                </a:solidFill>
                <a:latin typeface="TimesTen-Roman"/>
              </a:rPr>
              <a:t>S</a:t>
            </a:r>
            <a:r>
              <a:rPr lang="en-US" sz="1800" b="0" i="0" dirty="0">
                <a:solidFill>
                  <a:srgbClr val="242021"/>
                </a:solidFill>
                <a:effectLst/>
                <a:latin typeface="TimesTen-Roman"/>
              </a:rPr>
              <a:t>tandard deviations of </a:t>
            </a:r>
            <a:r>
              <a:rPr lang="en-US" dirty="0">
                <a:solidFill>
                  <a:srgbClr val="242021"/>
                </a:solidFill>
                <a:latin typeface="TimesTen-Roman"/>
              </a:rPr>
              <a:t>10.0</a:t>
            </a:r>
            <a:r>
              <a:rPr lang="en-US" sz="1800" b="0" i="0" dirty="0">
                <a:solidFill>
                  <a:srgbClr val="242021"/>
                </a:solidFill>
                <a:effectLst/>
                <a:latin typeface="TimesTen-Roman"/>
              </a:rPr>
              <a:t> </a:t>
            </a:r>
            <a:endParaRPr lang="en-US" dirty="0"/>
          </a:p>
        </p:txBody>
      </p:sp>
    </p:spTree>
    <p:extLst>
      <p:ext uri="{BB962C8B-B14F-4D97-AF65-F5344CB8AC3E}">
        <p14:creationId xmlns:p14="http://schemas.microsoft.com/office/powerpoint/2010/main" val="86863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Steps for Canny Edge Detection</a:t>
            </a:r>
          </a:p>
        </p:txBody>
      </p:sp>
      <p:sp>
        <p:nvSpPr>
          <p:cNvPr id="2" name="TextBox 1">
            <a:extLst>
              <a:ext uri="{FF2B5EF4-FFF2-40B4-BE49-F238E27FC236}">
                <a16:creationId xmlns:a16="http://schemas.microsoft.com/office/drawing/2014/main" id="{1B44BC9E-874D-A229-BA3E-3EBB51C6A035}"/>
              </a:ext>
            </a:extLst>
          </p:cNvPr>
          <p:cNvSpPr txBox="1"/>
          <p:nvPr/>
        </p:nvSpPr>
        <p:spPr>
          <a:xfrm>
            <a:off x="377240" y="1126412"/>
            <a:ext cx="11814760" cy="4211730"/>
          </a:xfrm>
          <a:prstGeom prst="rect">
            <a:avLst/>
          </a:prstGeom>
          <a:noFill/>
        </p:spPr>
        <p:txBody>
          <a:bodyPr wrap="square">
            <a:spAutoFit/>
          </a:bodyPr>
          <a:lstStyle/>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1: Smooth the image with a Gaussian filter with spread σ.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2: Compute gradient magnitude and direction at each pixel of the smoothed image. </a:t>
            </a:r>
          </a:p>
          <a:p>
            <a:pPr marL="914400" indent="-914400">
              <a:spcBef>
                <a:spcPts val="2400"/>
              </a:spcBef>
            </a:pPr>
            <a:r>
              <a:rPr lang="en-US" sz="2400" b="1" dirty="0">
                <a:latin typeface="Times New Roman" panose="02020603050405020304" pitchFamily="18" charset="0"/>
                <a:cs typeface="Times New Roman" panose="02020603050405020304" pitchFamily="18" charset="0"/>
              </a:rPr>
              <a:t>Step 3: Zero out any pixel response less than or equal to the two neighboring pixels on either side of it, along the direction of the gradient (non-maxima suppression).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4: Track high-magnitude contours using thresholding (hysteresis thresholding). </a:t>
            </a:r>
          </a:p>
          <a:p>
            <a:pPr>
              <a:lnSpc>
                <a:spcPct val="150000"/>
              </a:lnSpc>
              <a:spcBef>
                <a:spcPts val="2400"/>
              </a:spcBef>
            </a:pPr>
            <a:r>
              <a:rPr lang="en-US" sz="2400" b="1" dirty="0">
                <a:latin typeface="Times New Roman" panose="02020603050405020304" pitchFamily="18" charset="0"/>
                <a:cs typeface="Times New Roman" panose="02020603050405020304" pitchFamily="18" charset="0"/>
              </a:rPr>
              <a:t>Step 5: Keep only pixels along these contours, so weak little segments go away.</a:t>
            </a:r>
          </a:p>
        </p:txBody>
      </p:sp>
    </p:spTree>
    <p:extLst>
      <p:ext uri="{BB962C8B-B14F-4D97-AF65-F5344CB8AC3E}">
        <p14:creationId xmlns:p14="http://schemas.microsoft.com/office/powerpoint/2010/main" val="347770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767D2B-DA0A-5C8F-4A94-C4551C39C37C}"/>
              </a:ext>
            </a:extLst>
          </p:cNvPr>
          <p:cNvPicPr>
            <a:picLocks noChangeAspect="1"/>
          </p:cNvPicPr>
          <p:nvPr/>
        </p:nvPicPr>
        <p:blipFill>
          <a:blip r:embed="rId2"/>
          <a:stretch>
            <a:fillRect/>
          </a:stretch>
        </p:blipFill>
        <p:spPr>
          <a:xfrm>
            <a:off x="997534" y="1822859"/>
            <a:ext cx="3134162" cy="1524213"/>
          </a:xfrm>
          <a:prstGeom prst="rect">
            <a:avLst/>
          </a:prstGeom>
        </p:spPr>
      </p:pic>
      <p:sp>
        <p:nvSpPr>
          <p:cNvPr id="2" name="Title 1">
            <a:extLst>
              <a:ext uri="{FF2B5EF4-FFF2-40B4-BE49-F238E27FC236}">
                <a16:creationId xmlns:a16="http://schemas.microsoft.com/office/drawing/2014/main" id="{931550C3-43FB-A8C7-A024-E2F2A3F3E6E9}"/>
              </a:ext>
            </a:extLst>
          </p:cNvPr>
          <p:cNvSpPr>
            <a:spLocks noGrp="1"/>
          </p:cNvSpPr>
          <p:nvPr>
            <p:ph type="title"/>
          </p:nvPr>
        </p:nvSpPr>
        <p:spPr/>
        <p:txBody>
          <a:bodyPr/>
          <a:lstStyle/>
          <a:p>
            <a:r>
              <a:rPr lang="en-US" dirty="0"/>
              <a:t>Gradient</a:t>
            </a:r>
          </a:p>
        </p:txBody>
      </p:sp>
      <p:sp>
        <p:nvSpPr>
          <p:cNvPr id="4" name="TextBox 3">
            <a:extLst>
              <a:ext uri="{FF2B5EF4-FFF2-40B4-BE49-F238E27FC236}">
                <a16:creationId xmlns:a16="http://schemas.microsoft.com/office/drawing/2014/main" id="{78CF78D1-BD2B-95D5-10FB-B0D9343F37C8}"/>
              </a:ext>
            </a:extLst>
          </p:cNvPr>
          <p:cNvSpPr txBox="1"/>
          <p:nvPr/>
        </p:nvSpPr>
        <p:spPr>
          <a:xfrm>
            <a:off x="321257" y="862310"/>
            <a:ext cx="1078944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2-D, </a:t>
            </a:r>
            <a:r>
              <a:rPr lang="en-US" sz="1800" b="0" i="0" dirty="0">
                <a:solidFill>
                  <a:srgbClr val="242021"/>
                </a:solidFill>
                <a:effectLst/>
                <a:latin typeface="Times New Roman" panose="02020603050405020304" pitchFamily="18" charset="0"/>
                <a:cs typeface="Times New Roman" panose="02020603050405020304" pitchFamily="18" charset="0"/>
              </a:rPr>
              <a:t>First derivatives in image processing are implemented using the magnitude of the gradient. The </a:t>
            </a:r>
            <a:r>
              <a:rPr lang="en-US" sz="1800" b="0" i="1" dirty="0">
                <a:solidFill>
                  <a:srgbClr val="242021"/>
                </a:solidFill>
                <a:effectLst/>
                <a:latin typeface="Times New Roman" panose="02020603050405020304" pitchFamily="18" charset="0"/>
                <a:cs typeface="Times New Roman" panose="02020603050405020304" pitchFamily="18" charset="0"/>
              </a:rPr>
              <a:t>gradient </a:t>
            </a:r>
            <a:r>
              <a:rPr lang="en-US" sz="1800" b="0" i="0" dirty="0">
                <a:solidFill>
                  <a:srgbClr val="242021"/>
                </a:solidFill>
                <a:effectLst/>
                <a:latin typeface="Times New Roman" panose="02020603050405020304" pitchFamily="18" charset="0"/>
                <a:cs typeface="Times New Roman" panose="02020603050405020304" pitchFamily="18" charset="0"/>
              </a:rPr>
              <a:t>of an image </a:t>
            </a:r>
            <a:r>
              <a:rPr lang="en-US" sz="1800" b="0" i="1" dirty="0">
                <a:solidFill>
                  <a:srgbClr val="242021"/>
                </a:solidFill>
                <a:effectLst/>
                <a:latin typeface="Times New Roman" panose="02020603050405020304" pitchFamily="18" charset="0"/>
                <a:cs typeface="Times New Roman" panose="02020603050405020304" pitchFamily="18" charset="0"/>
              </a:rPr>
              <a:t>f </a:t>
            </a:r>
            <a:r>
              <a:rPr lang="en-US" sz="1800" b="0" i="0" dirty="0">
                <a:solidFill>
                  <a:srgbClr val="242021"/>
                </a:solidFill>
                <a:effectLst/>
                <a:latin typeface="Times New Roman" panose="02020603050405020304" pitchFamily="18" charset="0"/>
                <a:cs typeface="Times New Roman" panose="02020603050405020304" pitchFamily="18" charset="0"/>
              </a:rPr>
              <a:t>at coordinates (x , y)</a:t>
            </a:r>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is a vector which defined as the two - dimensional column vector</a:t>
            </a:r>
            <a:r>
              <a:rPr lang="en-US" dirty="0">
                <a:latin typeface="Times New Roman" panose="02020603050405020304" pitchFamily="18" charset="0"/>
                <a:cs typeface="Times New Roman" panose="02020603050405020304" pitchFamily="18" charset="0"/>
              </a:rPr>
              <a:t> </a:t>
            </a:r>
          </a:p>
        </p:txBody>
      </p:sp>
      <p:grpSp>
        <p:nvGrpSpPr>
          <p:cNvPr id="23" name="Group 22">
            <a:extLst>
              <a:ext uri="{FF2B5EF4-FFF2-40B4-BE49-F238E27FC236}">
                <a16:creationId xmlns:a16="http://schemas.microsoft.com/office/drawing/2014/main" id="{C0F9A7A1-2253-DA9F-AB3E-D1EAE71E1BAB}"/>
              </a:ext>
            </a:extLst>
          </p:cNvPr>
          <p:cNvGrpSpPr/>
          <p:nvPr/>
        </p:nvGrpSpPr>
        <p:grpSpPr>
          <a:xfrm>
            <a:off x="4270964" y="2035731"/>
            <a:ext cx="6399208" cy="369332"/>
            <a:chOff x="5610620" y="2215634"/>
            <a:chExt cx="6399208" cy="369332"/>
          </a:xfrm>
        </p:grpSpPr>
        <p:cxnSp>
          <p:nvCxnSpPr>
            <p:cNvPr id="7" name="Straight Arrow Connector 6">
              <a:extLst>
                <a:ext uri="{FF2B5EF4-FFF2-40B4-BE49-F238E27FC236}">
                  <a16:creationId xmlns:a16="http://schemas.microsoft.com/office/drawing/2014/main" id="{62CF749F-9078-5250-08D0-35E1E74359D5}"/>
                </a:ext>
              </a:extLst>
            </p:cNvPr>
            <p:cNvCxnSpPr>
              <a:cxnSpLocks/>
            </p:cNvCxnSpPr>
            <p:nvPr/>
          </p:nvCxnSpPr>
          <p:spPr>
            <a:xfrm>
              <a:off x="5610620" y="2400300"/>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09B4B8-1983-3BC1-FFD6-9D1463703E50}"/>
                </a:ext>
              </a:extLst>
            </p:cNvPr>
            <p:cNvSpPr txBox="1"/>
            <p:nvPr/>
          </p:nvSpPr>
          <p:spPr>
            <a:xfrm>
              <a:off x="6399210" y="2215634"/>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horizontal direction 𝑥.</a:t>
              </a:r>
            </a:p>
          </p:txBody>
        </p:sp>
      </p:grpSp>
      <p:grpSp>
        <p:nvGrpSpPr>
          <p:cNvPr id="22" name="Group 21">
            <a:extLst>
              <a:ext uri="{FF2B5EF4-FFF2-40B4-BE49-F238E27FC236}">
                <a16:creationId xmlns:a16="http://schemas.microsoft.com/office/drawing/2014/main" id="{5201BA2A-AFFB-70D5-26CB-0690F5C608D6}"/>
              </a:ext>
            </a:extLst>
          </p:cNvPr>
          <p:cNvGrpSpPr/>
          <p:nvPr/>
        </p:nvGrpSpPr>
        <p:grpSpPr>
          <a:xfrm>
            <a:off x="4280222" y="2739509"/>
            <a:ext cx="6399208" cy="369332"/>
            <a:chOff x="5610620" y="2910959"/>
            <a:chExt cx="6399208" cy="369332"/>
          </a:xfrm>
        </p:grpSpPr>
        <p:cxnSp>
          <p:nvCxnSpPr>
            <p:cNvPr id="11" name="Straight Arrow Connector 10">
              <a:extLst>
                <a:ext uri="{FF2B5EF4-FFF2-40B4-BE49-F238E27FC236}">
                  <a16:creationId xmlns:a16="http://schemas.microsoft.com/office/drawing/2014/main" id="{FE6FDFEE-8A29-D8C8-FA19-A094BA794FE8}"/>
                </a:ext>
              </a:extLst>
            </p:cNvPr>
            <p:cNvCxnSpPr>
              <a:cxnSpLocks/>
            </p:cNvCxnSpPr>
            <p:nvPr/>
          </p:nvCxnSpPr>
          <p:spPr>
            <a:xfrm>
              <a:off x="5610620" y="3095625"/>
              <a:ext cx="733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C29E4-E6D6-0AA1-A43E-E01E6C9B6FD5}"/>
                </a:ext>
              </a:extLst>
            </p:cNvPr>
            <p:cNvSpPr txBox="1"/>
            <p:nvPr/>
          </p:nvSpPr>
          <p:spPr>
            <a:xfrm>
              <a:off x="6399210" y="2910959"/>
              <a:ext cx="561061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partial derivative to the vertical direction y.</a:t>
              </a:r>
            </a:p>
          </p:txBody>
        </p:sp>
      </p:grpSp>
      <p:grpSp>
        <p:nvGrpSpPr>
          <p:cNvPr id="21" name="Group 20">
            <a:extLst>
              <a:ext uri="{FF2B5EF4-FFF2-40B4-BE49-F238E27FC236}">
                <a16:creationId xmlns:a16="http://schemas.microsoft.com/office/drawing/2014/main" id="{883B8E31-99AB-6A93-13FE-3C95BC612516}"/>
              </a:ext>
            </a:extLst>
          </p:cNvPr>
          <p:cNvGrpSpPr/>
          <p:nvPr/>
        </p:nvGrpSpPr>
        <p:grpSpPr>
          <a:xfrm>
            <a:off x="688038" y="1569780"/>
            <a:ext cx="6176962" cy="759857"/>
            <a:chOff x="950185" y="1569780"/>
            <a:chExt cx="6176962" cy="759857"/>
          </a:xfrm>
        </p:grpSpPr>
        <p:cxnSp>
          <p:nvCxnSpPr>
            <p:cNvPr id="15" name="Straight Arrow Connector 14">
              <a:extLst>
                <a:ext uri="{FF2B5EF4-FFF2-40B4-BE49-F238E27FC236}">
                  <a16:creationId xmlns:a16="http://schemas.microsoft.com/office/drawing/2014/main" id="{3E3719DA-8F69-2945-3F4F-95DE7A45CB4E}"/>
                </a:ext>
              </a:extLst>
            </p:cNvPr>
            <p:cNvCxnSpPr>
              <a:cxnSpLocks/>
            </p:cNvCxnSpPr>
            <p:nvPr/>
          </p:nvCxnSpPr>
          <p:spPr>
            <a:xfrm>
              <a:off x="1400570" y="1939112"/>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F1F1A-27B8-1A44-96DF-E1DDEEF108A5}"/>
                </a:ext>
              </a:extLst>
            </p:cNvPr>
            <p:cNvSpPr txBox="1"/>
            <p:nvPr/>
          </p:nvSpPr>
          <p:spPr>
            <a:xfrm>
              <a:off x="950185" y="1569780"/>
              <a:ext cx="6176962" cy="369332"/>
            </a:xfrm>
            <a:prstGeom prst="rect">
              <a:avLst/>
            </a:prstGeom>
            <a:noFill/>
          </p:spPr>
          <p:txBody>
            <a:bodyPr wrap="square">
              <a:spAutoFit/>
            </a:bodyPr>
            <a:lstStyle/>
            <a:p>
              <a:r>
                <a:rPr lang="en-US" sz="1800" b="0" i="1" dirty="0">
                  <a:solidFill>
                    <a:srgbClr val="242021"/>
                  </a:solidFill>
                  <a:effectLst/>
                  <a:latin typeface="Times New Roman" panose="02020603050405020304" pitchFamily="18" charset="0"/>
                  <a:cs typeface="Times New Roman" panose="02020603050405020304" pitchFamily="18" charset="0"/>
                </a:rPr>
                <a:t>Gradient vector</a:t>
              </a:r>
              <a:endParaRPr lang="en-US" dirty="0"/>
            </a:p>
          </p:txBody>
        </p:sp>
      </p:grpSp>
      <p:pic>
        <p:nvPicPr>
          <p:cNvPr id="25" name="Picture 24">
            <a:extLst>
              <a:ext uri="{FF2B5EF4-FFF2-40B4-BE49-F238E27FC236}">
                <a16:creationId xmlns:a16="http://schemas.microsoft.com/office/drawing/2014/main" id="{883CE006-C9BC-CEF5-5672-98F2DA310576}"/>
              </a:ext>
            </a:extLst>
          </p:cNvPr>
          <p:cNvPicPr>
            <a:picLocks noChangeAspect="1"/>
          </p:cNvPicPr>
          <p:nvPr/>
        </p:nvPicPr>
        <p:blipFill>
          <a:blip r:embed="rId3"/>
          <a:stretch>
            <a:fillRect/>
          </a:stretch>
        </p:blipFill>
        <p:spPr>
          <a:xfrm>
            <a:off x="189365" y="3963987"/>
            <a:ext cx="3991652" cy="640742"/>
          </a:xfrm>
          <a:prstGeom prst="rect">
            <a:avLst/>
          </a:prstGeom>
        </p:spPr>
      </p:pic>
      <p:pic>
        <p:nvPicPr>
          <p:cNvPr id="26" name="Picture 25">
            <a:extLst>
              <a:ext uri="{FF2B5EF4-FFF2-40B4-BE49-F238E27FC236}">
                <a16:creationId xmlns:a16="http://schemas.microsoft.com/office/drawing/2014/main" id="{9668D2F7-8F37-9238-77DB-74A92D9C1BF6}"/>
              </a:ext>
            </a:extLst>
          </p:cNvPr>
          <p:cNvPicPr>
            <a:picLocks noChangeAspect="1"/>
          </p:cNvPicPr>
          <p:nvPr/>
        </p:nvPicPr>
        <p:blipFill>
          <a:blip r:embed="rId4"/>
          <a:stretch>
            <a:fillRect/>
          </a:stretch>
        </p:blipFill>
        <p:spPr>
          <a:xfrm>
            <a:off x="132728" y="4868405"/>
            <a:ext cx="3033712" cy="900027"/>
          </a:xfrm>
          <a:prstGeom prst="rect">
            <a:avLst/>
          </a:prstGeom>
        </p:spPr>
      </p:pic>
      <p:sp>
        <p:nvSpPr>
          <p:cNvPr id="28" name="TextBox 27">
            <a:extLst>
              <a:ext uri="{FF2B5EF4-FFF2-40B4-BE49-F238E27FC236}">
                <a16:creationId xmlns:a16="http://schemas.microsoft.com/office/drawing/2014/main" id="{3DEDEF73-653D-18A6-AC5C-17E366926008}"/>
              </a:ext>
            </a:extLst>
          </p:cNvPr>
          <p:cNvSpPr txBox="1"/>
          <p:nvPr/>
        </p:nvSpPr>
        <p:spPr>
          <a:xfrm>
            <a:off x="299834" y="3342349"/>
            <a:ext cx="94083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 on the formula, we evaluate the magnitude and the direction of gradient vector</a:t>
            </a:r>
          </a:p>
        </p:txBody>
      </p:sp>
      <p:grpSp>
        <p:nvGrpSpPr>
          <p:cNvPr id="49" name="Group 48">
            <a:extLst>
              <a:ext uri="{FF2B5EF4-FFF2-40B4-BE49-F238E27FC236}">
                <a16:creationId xmlns:a16="http://schemas.microsoft.com/office/drawing/2014/main" id="{52BED9B9-01D0-54F7-CA86-162CFB86F04A}"/>
              </a:ext>
            </a:extLst>
          </p:cNvPr>
          <p:cNvGrpSpPr/>
          <p:nvPr/>
        </p:nvGrpSpPr>
        <p:grpSpPr>
          <a:xfrm>
            <a:off x="10116641" y="4346211"/>
            <a:ext cx="1962150" cy="1870638"/>
            <a:chOff x="9877425" y="3708420"/>
            <a:chExt cx="1962150" cy="1870638"/>
          </a:xfrm>
        </p:grpSpPr>
        <p:cxnSp>
          <p:nvCxnSpPr>
            <p:cNvPr id="30" name="Straight Arrow Connector 29">
              <a:extLst>
                <a:ext uri="{FF2B5EF4-FFF2-40B4-BE49-F238E27FC236}">
                  <a16:creationId xmlns:a16="http://schemas.microsoft.com/office/drawing/2014/main" id="{7C608058-8B3A-C98E-C35C-D3347BAC6BF7}"/>
                </a:ext>
              </a:extLst>
            </p:cNvPr>
            <p:cNvCxnSpPr>
              <a:cxnSpLocks/>
            </p:cNvCxnSpPr>
            <p:nvPr/>
          </p:nvCxnSpPr>
          <p:spPr>
            <a:xfrm flipV="1">
              <a:off x="9877425" y="3717945"/>
              <a:ext cx="0" cy="167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9FAD5E-1F54-4E1F-7693-7BF6EF5D7A15}"/>
                </a:ext>
              </a:extLst>
            </p:cNvPr>
            <p:cNvCxnSpPr>
              <a:cxnSpLocks/>
            </p:cNvCxnSpPr>
            <p:nvPr/>
          </p:nvCxnSpPr>
          <p:spPr>
            <a:xfrm>
              <a:off x="9877425" y="5393947"/>
              <a:ext cx="1962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CAA99-5CB9-FB12-B228-5C745E9481E6}"/>
                </a:ext>
              </a:extLst>
            </p:cNvPr>
            <p:cNvCxnSpPr>
              <a:cxnSpLocks/>
            </p:cNvCxnSpPr>
            <p:nvPr/>
          </p:nvCxnSpPr>
          <p:spPr>
            <a:xfrm>
              <a:off x="9877425" y="3708420"/>
              <a:ext cx="19621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48AFBD-FCB7-6029-C26C-D7828CE5B929}"/>
                </a:ext>
              </a:extLst>
            </p:cNvPr>
            <p:cNvCxnSpPr/>
            <p:nvPr/>
          </p:nvCxnSpPr>
          <p:spPr>
            <a:xfrm flipV="1">
              <a:off x="11839575" y="3708420"/>
              <a:ext cx="0" cy="1685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EB8041-9DDA-5D17-C59A-0A1F66039279}"/>
                </a:ext>
              </a:extLst>
            </p:cNvPr>
            <p:cNvCxnSpPr>
              <a:cxnSpLocks/>
            </p:cNvCxnSpPr>
            <p:nvPr/>
          </p:nvCxnSpPr>
          <p:spPr>
            <a:xfrm flipV="1">
              <a:off x="9877425" y="3711681"/>
              <a:ext cx="1962150" cy="168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4C72224-EA88-B2ED-11E0-E8128A5381C4}"/>
                </a:ext>
              </a:extLst>
            </p:cNvPr>
            <p:cNvSpPr/>
            <p:nvPr/>
          </p:nvSpPr>
          <p:spPr>
            <a:xfrm>
              <a:off x="9970301" y="5221875"/>
              <a:ext cx="252406" cy="35718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93BCF51-ECEB-7283-CA7E-BF0F30482DFE}"/>
                </a:ext>
              </a:extLst>
            </p:cNvPr>
            <p:cNvSpPr txBox="1"/>
            <p:nvPr/>
          </p:nvSpPr>
          <p:spPr>
            <a:xfrm>
              <a:off x="10198877" y="5033949"/>
              <a:ext cx="324655" cy="369332"/>
            </a:xfrm>
            <a:prstGeom prst="rect">
              <a:avLst/>
            </a:prstGeom>
            <a:noFill/>
          </p:spPr>
          <p:txBody>
            <a:bodyPr wrap="square">
              <a:spAutoFit/>
            </a:bodyPr>
            <a:lstStyle/>
            <a:p>
              <a:r>
                <a:rPr lang="el-GR" b="0" i="0" dirty="0">
                  <a:solidFill>
                    <a:srgbClr val="040C28"/>
                  </a:solidFill>
                  <a:effectLst/>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48" name="TextBox 47">
            <a:extLst>
              <a:ext uri="{FF2B5EF4-FFF2-40B4-BE49-F238E27FC236}">
                <a16:creationId xmlns:a16="http://schemas.microsoft.com/office/drawing/2014/main" id="{09AB5BE7-BD5A-DE0F-4C42-0247D88455DA}"/>
              </a:ext>
            </a:extLst>
          </p:cNvPr>
          <p:cNvSpPr txBox="1"/>
          <p:nvPr/>
        </p:nvSpPr>
        <p:spPr>
          <a:xfrm>
            <a:off x="4502468" y="4246444"/>
            <a:ext cx="6176962" cy="307777"/>
          </a:xfrm>
          <a:prstGeom prst="rect">
            <a:avLst/>
          </a:prstGeom>
          <a:noFill/>
        </p:spPr>
        <p:txBody>
          <a:bodyPr wrap="square">
            <a:spAutoFit/>
          </a:bodyPr>
          <a:lstStyle/>
          <a:p>
            <a:r>
              <a:rPr lang="en-US" sz="1400" dirty="0"/>
              <a:t>The </a:t>
            </a:r>
            <a:r>
              <a:rPr lang="en-US" sz="1400" b="1" dirty="0"/>
              <a:t>magnitude</a:t>
            </a:r>
            <a:r>
              <a:rPr lang="en-US" sz="1400" dirty="0"/>
              <a:t> of the gradient shows how strong the change is</a:t>
            </a:r>
          </a:p>
        </p:txBody>
      </p:sp>
      <p:sp>
        <p:nvSpPr>
          <p:cNvPr id="50" name="TextBox 49">
            <a:extLst>
              <a:ext uri="{FF2B5EF4-FFF2-40B4-BE49-F238E27FC236}">
                <a16:creationId xmlns:a16="http://schemas.microsoft.com/office/drawing/2014/main" id="{D442BD35-ED61-4749-BF09-8A77BB2D1202}"/>
              </a:ext>
            </a:extLst>
          </p:cNvPr>
          <p:cNvSpPr txBox="1"/>
          <p:nvPr/>
        </p:nvSpPr>
        <p:spPr>
          <a:xfrm>
            <a:off x="4512862" y="5201617"/>
            <a:ext cx="6176962" cy="307777"/>
          </a:xfrm>
          <a:prstGeom prst="rect">
            <a:avLst/>
          </a:prstGeom>
          <a:noFill/>
        </p:spPr>
        <p:txBody>
          <a:bodyPr wrap="square">
            <a:spAutoFit/>
          </a:bodyPr>
          <a:lstStyle/>
          <a:p>
            <a:r>
              <a:rPr lang="en-US" sz="1400" dirty="0"/>
              <a:t>The</a:t>
            </a:r>
            <a:r>
              <a:rPr lang="en-US" sz="1400" b="1" dirty="0"/>
              <a:t> direction</a:t>
            </a:r>
            <a:r>
              <a:rPr lang="en-US" sz="1400" dirty="0"/>
              <a:t> shows where the change is happening fastest.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055439-4272-EEAB-CD5D-2F2E16E39D3E}"/>
                  </a:ext>
                </a:extLst>
              </p:cNvPr>
              <p:cNvSpPr txBox="1"/>
              <p:nvPr/>
            </p:nvSpPr>
            <p:spPr>
              <a:xfrm>
                <a:off x="7954034" y="5996139"/>
                <a:ext cx="6176962"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oMath>
                  </m:oMathPara>
                </a14:m>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8055439-4272-EEAB-CD5D-2F2E16E39D3E}"/>
                  </a:ext>
                </a:extLst>
              </p:cNvPr>
              <p:cNvSpPr txBox="1">
                <a:spLocks noRot="1" noChangeAspect="1" noMove="1" noResize="1" noEditPoints="1" noAdjustHandles="1" noChangeArrowheads="1" noChangeShapeType="1" noTextEdit="1"/>
              </p:cNvSpPr>
              <p:nvPr/>
            </p:nvSpPr>
            <p:spPr>
              <a:xfrm>
                <a:off x="7954034" y="5996139"/>
                <a:ext cx="6176962" cy="369397"/>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687694-0679-6D19-1D78-0811ADD2C6A5}"/>
                  </a:ext>
                </a:extLst>
              </p:cNvPr>
              <p:cNvSpPr txBox="1"/>
              <p:nvPr/>
            </p:nvSpPr>
            <p:spPr>
              <a:xfrm>
                <a:off x="6793889" y="4890204"/>
                <a:ext cx="6176962" cy="39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m:oMathPara>
                </a14:m>
                <a:br>
                  <a:rPr lang="es-E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E687694-0679-6D19-1D78-0811ADD2C6A5}"/>
                  </a:ext>
                </a:extLst>
              </p:cNvPr>
              <p:cNvSpPr txBox="1">
                <a:spLocks noRot="1" noChangeAspect="1" noMove="1" noResize="1" noEditPoints="1" noAdjustHandles="1" noChangeArrowheads="1" noChangeShapeType="1" noTextEdit="1"/>
              </p:cNvSpPr>
              <p:nvPr/>
            </p:nvSpPr>
            <p:spPr>
              <a:xfrm>
                <a:off x="6793889" y="4890204"/>
                <a:ext cx="6176962" cy="391326"/>
              </a:xfrm>
              <a:prstGeom prst="rect">
                <a:avLst/>
              </a:prstGeom>
              <a:blipFill>
                <a:blip r:embed="rId6"/>
                <a:stretch>
                  <a:fillRect b="-4688"/>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39234-F379-D49A-8D58-708173C02E2C}"/>
              </a:ext>
            </a:extLst>
          </p:cNvPr>
          <p:cNvSpPr txBox="1"/>
          <p:nvPr/>
        </p:nvSpPr>
        <p:spPr>
          <a:xfrm rot="19243427">
            <a:off x="10365292" y="4906604"/>
            <a:ext cx="1187176" cy="369332"/>
          </a:xfrm>
          <a:prstGeom prst="rect">
            <a:avLst/>
          </a:prstGeom>
          <a:noFill/>
        </p:spPr>
        <p:txBody>
          <a:bodyPr wrap="square">
            <a:spAutoFit/>
          </a:bodyPr>
          <a:lstStyle/>
          <a:p>
            <a:pPr algn="ctr"/>
            <a:r>
              <a:rPr lang="es-ES" dirty="0" err="1">
                <a:latin typeface="Times New Roman" panose="02020603050405020304" pitchFamily="18" charset="0"/>
                <a:cs typeface="Times New Roman" panose="02020603050405020304" pitchFamily="18" charset="0"/>
              </a:rPr>
              <a:t>grad</a:t>
            </a:r>
            <a:r>
              <a:rPr lang="es-ES" dirty="0">
                <a:latin typeface="Times New Roman" panose="02020603050405020304" pitchFamily="18" charset="0"/>
                <a:cs typeface="Times New Roman" panose="02020603050405020304" pitchFamily="18" charset="0"/>
              </a:rPr>
              <a:t>(f)</a:t>
            </a:r>
            <a:endParaRPr lang="en-US" dirty="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70A722A8-7F27-D568-A1B8-F1251DD1A6E8}"/>
              </a:ext>
            </a:extLst>
          </p:cNvPr>
          <p:cNvCxnSpPr>
            <a:cxnSpLocks/>
            <a:endCxn id="48" idx="1"/>
          </p:cNvCxnSpPr>
          <p:nvPr/>
        </p:nvCxnSpPr>
        <p:spPr>
          <a:xfrm>
            <a:off x="4048283" y="4400332"/>
            <a:ext cx="4541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3F0280-6B14-CF05-D313-A0144BD33889}"/>
              </a:ext>
            </a:extLst>
          </p:cNvPr>
          <p:cNvCxnSpPr>
            <a:cxnSpLocks/>
          </p:cNvCxnSpPr>
          <p:nvPr/>
        </p:nvCxnSpPr>
        <p:spPr>
          <a:xfrm>
            <a:off x="2913299" y="5336238"/>
            <a:ext cx="1551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79D907-A8CB-6D7C-C5E3-4A7BB6360D47}"/>
              </a:ext>
            </a:extLst>
          </p:cNvPr>
          <p:cNvPicPr>
            <a:picLocks noChangeAspect="1"/>
          </p:cNvPicPr>
          <p:nvPr/>
        </p:nvPicPr>
        <p:blipFill>
          <a:blip r:embed="rId7"/>
          <a:stretch>
            <a:fillRect/>
          </a:stretch>
        </p:blipFill>
        <p:spPr>
          <a:xfrm>
            <a:off x="9781656" y="2297869"/>
            <a:ext cx="2410344" cy="1741351"/>
          </a:xfrm>
          <a:prstGeom prst="rect">
            <a:avLst/>
          </a:prstGeom>
        </p:spPr>
      </p:pic>
    </p:spTree>
    <p:extLst>
      <p:ext uri="{BB962C8B-B14F-4D97-AF65-F5344CB8AC3E}">
        <p14:creationId xmlns:p14="http://schemas.microsoft.com/office/powerpoint/2010/main" val="150394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r>
              <a:rPr lang="en-US" dirty="0"/>
              <a:t>Non-Maximum Suppression</a:t>
            </a:r>
          </a:p>
        </p:txBody>
      </p:sp>
      <p:pic>
        <p:nvPicPr>
          <p:cNvPr id="3" name="Picture 2">
            <a:extLst>
              <a:ext uri="{FF2B5EF4-FFF2-40B4-BE49-F238E27FC236}">
                <a16:creationId xmlns:a16="http://schemas.microsoft.com/office/drawing/2014/main" id="{D7F5A4D1-0E53-9F5F-BF35-4A36CFB00DBA}"/>
              </a:ext>
            </a:extLst>
          </p:cNvPr>
          <p:cNvPicPr>
            <a:picLocks noChangeAspect="1"/>
          </p:cNvPicPr>
          <p:nvPr/>
        </p:nvPicPr>
        <p:blipFill>
          <a:blip r:embed="rId3"/>
          <a:stretch>
            <a:fillRect/>
          </a:stretch>
        </p:blipFill>
        <p:spPr>
          <a:xfrm>
            <a:off x="1685317" y="974900"/>
            <a:ext cx="8821366" cy="4908200"/>
          </a:xfrm>
          <a:prstGeom prst="rect">
            <a:avLst/>
          </a:prstGeom>
        </p:spPr>
      </p:pic>
      <p:cxnSp>
        <p:nvCxnSpPr>
          <p:cNvPr id="5" name="Straight Connector 4">
            <a:extLst>
              <a:ext uri="{FF2B5EF4-FFF2-40B4-BE49-F238E27FC236}">
                <a16:creationId xmlns:a16="http://schemas.microsoft.com/office/drawing/2014/main" id="{0444993D-F9AD-C0B3-CF82-28C89FF7F98F}"/>
              </a:ext>
            </a:extLst>
          </p:cNvPr>
          <p:cNvCxnSpPr>
            <a:cxnSpLocks/>
          </p:cNvCxnSpPr>
          <p:nvPr/>
        </p:nvCxnSpPr>
        <p:spPr>
          <a:xfrm>
            <a:off x="2343150" y="544195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D099E2-864F-E8B1-7B0E-578D0BE55D9C}"/>
              </a:ext>
            </a:extLst>
          </p:cNvPr>
          <p:cNvCxnSpPr>
            <a:cxnSpLocks/>
          </p:cNvCxnSpPr>
          <p:nvPr/>
        </p:nvCxnSpPr>
        <p:spPr>
          <a:xfrm>
            <a:off x="3971925" y="3873500"/>
            <a:ext cx="1631950" cy="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826204-2012-4AE8-E00C-3F94C0698520}"/>
              </a:ext>
            </a:extLst>
          </p:cNvPr>
          <p:cNvCxnSpPr>
            <a:cxnSpLocks/>
          </p:cNvCxnSpPr>
          <p:nvPr/>
        </p:nvCxnSpPr>
        <p:spPr>
          <a:xfrm>
            <a:off x="3975100" y="3873500"/>
            <a:ext cx="0" cy="1568450"/>
          </a:xfrm>
          <a:prstGeom prst="line">
            <a:avLst/>
          </a:prstGeom>
          <a:ln>
            <a:solidFill>
              <a:srgbClr val="1A0406">
                <a:alpha val="6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D8184-A801-2668-5B2A-33FBABE6EED0}"/>
              </a:ext>
            </a:extLst>
          </p:cNvPr>
          <p:cNvCxnSpPr>
            <a:cxnSpLocks/>
          </p:cNvCxnSpPr>
          <p:nvPr/>
        </p:nvCxnSpPr>
        <p:spPr>
          <a:xfrm>
            <a:off x="8516042" y="1923847"/>
            <a:ext cx="0" cy="98107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960380-4C0B-9EAB-9BA9-71C255F78183}"/>
              </a:ext>
            </a:extLst>
          </p:cNvPr>
          <p:cNvCxnSpPr>
            <a:cxnSpLocks/>
          </p:cNvCxnSpPr>
          <p:nvPr/>
        </p:nvCxnSpPr>
        <p:spPr>
          <a:xfrm>
            <a:off x="8544675" y="3800475"/>
            <a:ext cx="0" cy="1724025"/>
          </a:xfrm>
          <a:prstGeom prst="line">
            <a:avLst/>
          </a:prstGeom>
          <a:ln>
            <a:solidFill>
              <a:srgbClr val="4D2C2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9913BC-32C9-7BCF-29BE-C8193B73381C}"/>
              </a:ext>
            </a:extLst>
          </p:cNvPr>
          <p:cNvCxnSpPr>
            <a:cxnSpLocks/>
          </p:cNvCxnSpPr>
          <p:nvPr/>
        </p:nvCxnSpPr>
        <p:spPr>
          <a:xfrm flipH="1" flipV="1">
            <a:off x="8686800" y="3873500"/>
            <a:ext cx="1906621" cy="52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3EDF413-AEA8-10C9-01D2-550EF7B6DC90}"/>
              </a:ext>
            </a:extLst>
          </p:cNvPr>
          <p:cNvSpPr txBox="1"/>
          <p:nvPr/>
        </p:nvSpPr>
        <p:spPr>
          <a:xfrm>
            <a:off x="10506683" y="4135201"/>
            <a:ext cx="1221339" cy="458074"/>
          </a:xfrm>
          <a:prstGeom prst="rect">
            <a:avLst/>
          </a:prstGeom>
          <a:noFill/>
        </p:spPr>
        <p:txBody>
          <a:bodyPr wrap="square">
            <a:spAutoFit/>
          </a:bodyPr>
          <a:lstStyle/>
          <a:p>
            <a:pPr algn="ctr">
              <a:lnSpc>
                <a:spcPct val="150000"/>
              </a:lnSpc>
              <a:spcBef>
                <a:spcPts val="2400"/>
              </a:spcBef>
            </a:pPr>
            <a:r>
              <a:rPr lang="en-US" dirty="0">
                <a:latin typeface="Times New Roman" panose="02020603050405020304" pitchFamily="18" charset="0"/>
                <a:cs typeface="Times New Roman" panose="02020603050405020304" pitchFamily="18" charset="0"/>
              </a:rPr>
              <a:t>Maximum</a:t>
            </a:r>
          </a:p>
        </p:txBody>
      </p:sp>
      <p:sp>
        <p:nvSpPr>
          <p:cNvPr id="2" name="Hình Bầu dục 1">
            <a:extLst>
              <a:ext uri="{FF2B5EF4-FFF2-40B4-BE49-F238E27FC236}">
                <a16:creationId xmlns:a16="http://schemas.microsoft.com/office/drawing/2014/main" id="{C6C19E26-1DBB-2EF0-A30C-446B6363F245}"/>
              </a:ext>
            </a:extLst>
          </p:cNvPr>
          <p:cNvSpPr/>
          <p:nvPr/>
        </p:nvSpPr>
        <p:spPr>
          <a:xfrm flipV="1">
            <a:off x="8534165" y="3846601"/>
            <a:ext cx="45719" cy="4571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Hình chữ nhật 33">
            <a:extLst>
              <a:ext uri="{FF2B5EF4-FFF2-40B4-BE49-F238E27FC236}">
                <a16:creationId xmlns:a16="http://schemas.microsoft.com/office/drawing/2014/main" id="{EB324BCA-E574-3F4B-5A84-CFA7542EB2A8}"/>
              </a:ext>
            </a:extLst>
          </p:cNvPr>
          <p:cNvSpPr/>
          <p:nvPr/>
        </p:nvSpPr>
        <p:spPr>
          <a:xfrm>
            <a:off x="2706533" y="1045845"/>
            <a:ext cx="640080"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33" name="Hình chữ nhật 32">
            <a:extLst>
              <a:ext uri="{FF2B5EF4-FFF2-40B4-BE49-F238E27FC236}">
                <a16:creationId xmlns:a16="http://schemas.microsoft.com/office/drawing/2014/main" id="{E290589A-E18D-3D59-4767-970E5A158475}"/>
              </a:ext>
            </a:extLst>
          </p:cNvPr>
          <p:cNvSpPr/>
          <p:nvPr/>
        </p:nvSpPr>
        <p:spPr>
          <a:xfrm>
            <a:off x="1426373" y="1045845"/>
            <a:ext cx="640080" cy="47663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6" name="Hình chữ nhật 5">
            <a:extLst>
              <a:ext uri="{FF2B5EF4-FFF2-40B4-BE49-F238E27FC236}">
                <a16:creationId xmlns:a16="http://schemas.microsoft.com/office/drawing/2014/main" id="{AABE7FE7-852A-8BDF-0989-0288B382C1D1}"/>
              </a:ext>
            </a:extLst>
          </p:cNvPr>
          <p:cNvSpPr/>
          <p:nvPr/>
        </p:nvSpPr>
        <p:spPr>
          <a:xfrm>
            <a:off x="142637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Hình chữ nhật 6">
            <a:extLst>
              <a:ext uri="{FF2B5EF4-FFF2-40B4-BE49-F238E27FC236}">
                <a16:creationId xmlns:a16="http://schemas.microsoft.com/office/drawing/2014/main" id="{0F36ACB4-7499-17CE-884D-BAFBBE85CE6A}"/>
              </a:ext>
            </a:extLst>
          </p:cNvPr>
          <p:cNvSpPr/>
          <p:nvPr/>
        </p:nvSpPr>
        <p:spPr>
          <a:xfrm>
            <a:off x="206645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Hình chữ nhật 7">
            <a:extLst>
              <a:ext uri="{FF2B5EF4-FFF2-40B4-BE49-F238E27FC236}">
                <a16:creationId xmlns:a16="http://schemas.microsoft.com/office/drawing/2014/main" id="{D4289667-C179-40EA-E671-643C3AF4CC54}"/>
              </a:ext>
            </a:extLst>
          </p:cNvPr>
          <p:cNvSpPr/>
          <p:nvPr/>
        </p:nvSpPr>
        <p:spPr>
          <a:xfrm>
            <a:off x="2706533" y="253477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9" name="Hình chữ nhật 8">
            <a:extLst>
              <a:ext uri="{FF2B5EF4-FFF2-40B4-BE49-F238E27FC236}">
                <a16:creationId xmlns:a16="http://schemas.microsoft.com/office/drawing/2014/main" id="{885D14EE-C3C5-AC3E-DDB1-384199C3D8BD}"/>
              </a:ext>
            </a:extLst>
          </p:cNvPr>
          <p:cNvSpPr/>
          <p:nvPr/>
        </p:nvSpPr>
        <p:spPr>
          <a:xfrm>
            <a:off x="142637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0" name="Hình chữ nhật 9">
            <a:extLst>
              <a:ext uri="{FF2B5EF4-FFF2-40B4-BE49-F238E27FC236}">
                <a16:creationId xmlns:a16="http://schemas.microsoft.com/office/drawing/2014/main" id="{48570745-478C-2846-6C90-1ED4F419E2AF}"/>
              </a:ext>
            </a:extLst>
          </p:cNvPr>
          <p:cNvSpPr/>
          <p:nvPr/>
        </p:nvSpPr>
        <p:spPr>
          <a:xfrm>
            <a:off x="206645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11" name="Hình chữ nhật 10">
            <a:extLst>
              <a:ext uri="{FF2B5EF4-FFF2-40B4-BE49-F238E27FC236}">
                <a16:creationId xmlns:a16="http://schemas.microsoft.com/office/drawing/2014/main" id="{412F78BF-DCDE-69F8-637D-32C3D0374CB4}"/>
              </a:ext>
            </a:extLst>
          </p:cNvPr>
          <p:cNvSpPr/>
          <p:nvPr/>
        </p:nvSpPr>
        <p:spPr>
          <a:xfrm>
            <a:off x="2706533" y="317485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12" name="Hình chữ nhật 11">
            <a:extLst>
              <a:ext uri="{FF2B5EF4-FFF2-40B4-BE49-F238E27FC236}">
                <a16:creationId xmlns:a16="http://schemas.microsoft.com/office/drawing/2014/main" id="{C8A86A28-480C-4335-E19C-988AFA2E3328}"/>
              </a:ext>
            </a:extLst>
          </p:cNvPr>
          <p:cNvSpPr/>
          <p:nvPr/>
        </p:nvSpPr>
        <p:spPr>
          <a:xfrm>
            <a:off x="142637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Hình chữ nhật 12">
            <a:extLst>
              <a:ext uri="{FF2B5EF4-FFF2-40B4-BE49-F238E27FC236}">
                <a16:creationId xmlns:a16="http://schemas.microsoft.com/office/drawing/2014/main" id="{7589E704-4F35-7C89-3441-62C0A1658580}"/>
              </a:ext>
            </a:extLst>
          </p:cNvPr>
          <p:cNvSpPr/>
          <p:nvPr/>
        </p:nvSpPr>
        <p:spPr>
          <a:xfrm>
            <a:off x="206645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4" name="Hình chữ nhật 13">
            <a:extLst>
              <a:ext uri="{FF2B5EF4-FFF2-40B4-BE49-F238E27FC236}">
                <a16:creationId xmlns:a16="http://schemas.microsoft.com/office/drawing/2014/main" id="{08ED4127-4D0E-FB22-F73E-5F4E6D6BF411}"/>
              </a:ext>
            </a:extLst>
          </p:cNvPr>
          <p:cNvSpPr/>
          <p:nvPr/>
        </p:nvSpPr>
        <p:spPr>
          <a:xfrm>
            <a:off x="2706533" y="3814930"/>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1" name="Hình chữ nhật 30">
            <a:extLst>
              <a:ext uri="{FF2B5EF4-FFF2-40B4-BE49-F238E27FC236}">
                <a16:creationId xmlns:a16="http://schemas.microsoft.com/office/drawing/2014/main" id="{E2EDB330-9A8F-31AF-7044-734762ECEC3F}"/>
              </a:ext>
            </a:extLst>
          </p:cNvPr>
          <p:cNvSpPr/>
          <p:nvPr/>
        </p:nvSpPr>
        <p:spPr>
          <a:xfrm>
            <a:off x="2066453" y="1045845"/>
            <a:ext cx="640080" cy="4766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36" name="Đường kết nối Mũi tên Thẳng 35">
            <a:extLst>
              <a:ext uri="{FF2B5EF4-FFF2-40B4-BE49-F238E27FC236}">
                <a16:creationId xmlns:a16="http://schemas.microsoft.com/office/drawing/2014/main" id="{8182FC7C-0C09-49DA-79B3-F3558C088C9E}"/>
              </a:ext>
            </a:extLst>
          </p:cNvPr>
          <p:cNvCxnSpPr>
            <a:cxnSpLocks/>
          </p:cNvCxnSpPr>
          <p:nvPr/>
        </p:nvCxnSpPr>
        <p:spPr>
          <a:xfrm>
            <a:off x="1117090" y="3494890"/>
            <a:ext cx="3832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9F916D8F-7D87-D8EB-0D94-86D0DB18AD48}"/>
              </a:ext>
            </a:extLst>
          </p:cNvPr>
          <p:cNvSpPr txBox="1"/>
          <p:nvPr/>
        </p:nvSpPr>
        <p:spPr>
          <a:xfrm>
            <a:off x="4039585" y="2761165"/>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41" name="Hình chữ nhật 40">
            <a:extLst>
              <a:ext uri="{FF2B5EF4-FFF2-40B4-BE49-F238E27FC236}">
                <a16:creationId xmlns:a16="http://schemas.microsoft.com/office/drawing/2014/main" id="{30EF65AD-0945-9704-310D-32D7EF94D4D2}"/>
              </a:ext>
            </a:extLst>
          </p:cNvPr>
          <p:cNvSpPr/>
          <p:nvPr/>
        </p:nvSpPr>
        <p:spPr>
          <a:xfrm rot="2634809">
            <a:off x="9041178" y="1383657"/>
            <a:ext cx="288841" cy="4766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2" name="Hình chữ nhật 41">
            <a:extLst>
              <a:ext uri="{FF2B5EF4-FFF2-40B4-BE49-F238E27FC236}">
                <a16:creationId xmlns:a16="http://schemas.microsoft.com/office/drawing/2014/main" id="{60EC5ACC-3E57-6FD6-37BD-24E1ABF9BF4A}"/>
              </a:ext>
            </a:extLst>
          </p:cNvPr>
          <p:cNvSpPr/>
          <p:nvPr/>
        </p:nvSpPr>
        <p:spPr>
          <a:xfrm rot="2596709">
            <a:off x="7627383" y="199732"/>
            <a:ext cx="308993" cy="49717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 Neighbor</a:t>
            </a:r>
          </a:p>
        </p:txBody>
      </p:sp>
      <p:sp>
        <p:nvSpPr>
          <p:cNvPr id="43" name="Hình chữ nhật 42">
            <a:extLst>
              <a:ext uri="{FF2B5EF4-FFF2-40B4-BE49-F238E27FC236}">
                <a16:creationId xmlns:a16="http://schemas.microsoft.com/office/drawing/2014/main" id="{1A06A255-97FB-8756-1140-1A1C0A34BF88}"/>
              </a:ext>
            </a:extLst>
          </p:cNvPr>
          <p:cNvSpPr/>
          <p:nvPr/>
        </p:nvSpPr>
        <p:spPr>
          <a:xfrm>
            <a:off x="739588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44" name="Hình chữ nhật 43">
            <a:extLst>
              <a:ext uri="{FF2B5EF4-FFF2-40B4-BE49-F238E27FC236}">
                <a16:creationId xmlns:a16="http://schemas.microsoft.com/office/drawing/2014/main" id="{2552DAFA-2195-0DB7-139B-DB4193AE2CE3}"/>
              </a:ext>
            </a:extLst>
          </p:cNvPr>
          <p:cNvSpPr/>
          <p:nvPr/>
        </p:nvSpPr>
        <p:spPr>
          <a:xfrm>
            <a:off x="803596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5" name="Hình chữ nhật 44">
            <a:extLst>
              <a:ext uri="{FF2B5EF4-FFF2-40B4-BE49-F238E27FC236}">
                <a16:creationId xmlns:a16="http://schemas.microsoft.com/office/drawing/2014/main" id="{C50ADDAD-1F05-8526-A3E9-5FDB4C5D003D}"/>
              </a:ext>
            </a:extLst>
          </p:cNvPr>
          <p:cNvSpPr/>
          <p:nvPr/>
        </p:nvSpPr>
        <p:spPr>
          <a:xfrm>
            <a:off x="8676042" y="230638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6" name="Hình chữ nhật 45">
            <a:extLst>
              <a:ext uri="{FF2B5EF4-FFF2-40B4-BE49-F238E27FC236}">
                <a16:creationId xmlns:a16="http://schemas.microsoft.com/office/drawing/2014/main" id="{E008473C-99F4-A3ED-B173-0507A0CB400E}"/>
              </a:ext>
            </a:extLst>
          </p:cNvPr>
          <p:cNvSpPr/>
          <p:nvPr/>
        </p:nvSpPr>
        <p:spPr>
          <a:xfrm>
            <a:off x="739588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7" name="Hình chữ nhật 46">
            <a:extLst>
              <a:ext uri="{FF2B5EF4-FFF2-40B4-BE49-F238E27FC236}">
                <a16:creationId xmlns:a16="http://schemas.microsoft.com/office/drawing/2014/main" id="{5C6A1B6F-F4B5-F907-B466-07ACB86B7C9E}"/>
              </a:ext>
            </a:extLst>
          </p:cNvPr>
          <p:cNvSpPr/>
          <p:nvPr/>
        </p:nvSpPr>
        <p:spPr>
          <a:xfrm>
            <a:off x="803596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a:t>
            </a:r>
          </a:p>
        </p:txBody>
      </p:sp>
      <p:sp>
        <p:nvSpPr>
          <p:cNvPr id="48" name="Hình chữ nhật 47">
            <a:extLst>
              <a:ext uri="{FF2B5EF4-FFF2-40B4-BE49-F238E27FC236}">
                <a16:creationId xmlns:a16="http://schemas.microsoft.com/office/drawing/2014/main" id="{178F28A1-EDBD-85EF-B483-3083D19F0126}"/>
              </a:ext>
            </a:extLst>
          </p:cNvPr>
          <p:cNvSpPr/>
          <p:nvPr/>
        </p:nvSpPr>
        <p:spPr>
          <a:xfrm>
            <a:off x="8676042" y="294646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9" name="Hình chữ nhật 48">
            <a:extLst>
              <a:ext uri="{FF2B5EF4-FFF2-40B4-BE49-F238E27FC236}">
                <a16:creationId xmlns:a16="http://schemas.microsoft.com/office/drawing/2014/main" id="{3ACF4A40-D366-B721-C146-A1017A6EBE37}"/>
              </a:ext>
            </a:extLst>
          </p:cNvPr>
          <p:cNvSpPr/>
          <p:nvPr/>
        </p:nvSpPr>
        <p:spPr>
          <a:xfrm>
            <a:off x="739588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0" name="Hình chữ nhật 49">
            <a:extLst>
              <a:ext uri="{FF2B5EF4-FFF2-40B4-BE49-F238E27FC236}">
                <a16:creationId xmlns:a16="http://schemas.microsoft.com/office/drawing/2014/main" id="{E761F91F-B8F3-BB3D-8B44-9A3DACF27AE9}"/>
              </a:ext>
            </a:extLst>
          </p:cNvPr>
          <p:cNvSpPr/>
          <p:nvPr/>
        </p:nvSpPr>
        <p:spPr>
          <a:xfrm>
            <a:off x="803596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1" name="Hình chữ nhật 50">
            <a:extLst>
              <a:ext uri="{FF2B5EF4-FFF2-40B4-BE49-F238E27FC236}">
                <a16:creationId xmlns:a16="http://schemas.microsoft.com/office/drawing/2014/main" id="{8E5DF335-A6F6-90D5-FCD4-3ABD8004F33E}"/>
              </a:ext>
            </a:extLst>
          </p:cNvPr>
          <p:cNvSpPr/>
          <p:nvPr/>
        </p:nvSpPr>
        <p:spPr>
          <a:xfrm>
            <a:off x="8676042" y="3586549"/>
            <a:ext cx="640080" cy="64008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
            </a:r>
          </a:p>
        </p:txBody>
      </p:sp>
      <p:sp>
        <p:nvSpPr>
          <p:cNvPr id="59" name="Hình chữ nhật 58">
            <a:extLst>
              <a:ext uri="{FF2B5EF4-FFF2-40B4-BE49-F238E27FC236}">
                <a16:creationId xmlns:a16="http://schemas.microsoft.com/office/drawing/2014/main" id="{CDBB5957-ED74-959A-D4DE-016D57F4A427}"/>
              </a:ext>
            </a:extLst>
          </p:cNvPr>
          <p:cNvSpPr/>
          <p:nvPr/>
        </p:nvSpPr>
        <p:spPr>
          <a:xfrm rot="2631873">
            <a:off x="8351866" y="752535"/>
            <a:ext cx="323169" cy="48961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r"/>
            <a:r>
              <a:rPr lang="en-US" sz="1400" dirty="0"/>
              <a:t>Edge</a:t>
            </a:r>
          </a:p>
        </p:txBody>
      </p:sp>
      <p:cxnSp>
        <p:nvCxnSpPr>
          <p:cNvPr id="60" name="Đường kết nối Mũi tên Thẳng 59">
            <a:extLst>
              <a:ext uri="{FF2B5EF4-FFF2-40B4-BE49-F238E27FC236}">
                <a16:creationId xmlns:a16="http://schemas.microsoft.com/office/drawing/2014/main" id="{DE037A82-0B87-500E-2C12-4138B332594C}"/>
              </a:ext>
            </a:extLst>
          </p:cNvPr>
          <p:cNvCxnSpPr>
            <a:cxnSpLocks/>
          </p:cNvCxnSpPr>
          <p:nvPr/>
        </p:nvCxnSpPr>
        <p:spPr>
          <a:xfrm>
            <a:off x="7189695" y="2095374"/>
            <a:ext cx="3056964" cy="306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Hộp Văn bản 60">
            <a:extLst>
              <a:ext uri="{FF2B5EF4-FFF2-40B4-BE49-F238E27FC236}">
                <a16:creationId xmlns:a16="http://schemas.microsoft.com/office/drawing/2014/main" id="{EC7633FD-04A9-3AD4-7308-CCBBD5E01775}"/>
              </a:ext>
            </a:extLst>
          </p:cNvPr>
          <p:cNvSpPr txBox="1"/>
          <p:nvPr/>
        </p:nvSpPr>
        <p:spPr>
          <a:xfrm rot="2686000">
            <a:off x="9764503" y="4713679"/>
            <a:ext cx="1763805" cy="923330"/>
          </a:xfrm>
          <a:prstGeom prst="rect">
            <a:avLst/>
          </a:prstGeom>
          <a:noFill/>
        </p:spPr>
        <p:txBody>
          <a:bodyPr wrap="square">
            <a:spAutoFit/>
          </a:bodyPr>
          <a:lstStyle/>
          <a:p>
            <a:pPr algn="ctr"/>
            <a:r>
              <a:rPr lang="en-US" sz="1800" b="0" i="0" dirty="0">
                <a:solidFill>
                  <a:srgbClr val="242021"/>
                </a:solidFill>
                <a:effectLst/>
                <a:latin typeface="TimesTen-Roman"/>
              </a:rPr>
              <a:t>Edge normal </a:t>
            </a:r>
          </a:p>
          <a:p>
            <a:pPr algn="ctr"/>
            <a:r>
              <a:rPr lang="en-US" sz="1800" b="0" i="0" dirty="0">
                <a:solidFill>
                  <a:srgbClr val="242021"/>
                </a:solidFill>
                <a:effectLst/>
                <a:latin typeface="TimesTen-Roman"/>
              </a:rPr>
              <a:t>(gradient vector)</a:t>
            </a:r>
            <a:r>
              <a:rPr lang="en-US" dirty="0"/>
              <a:t> </a:t>
            </a:r>
            <a:br>
              <a:rPr lang="en-US" dirty="0"/>
            </a:br>
            <a:endParaRPr lang="en-US" dirty="0"/>
          </a:p>
        </p:txBody>
      </p:sp>
      <p:sp>
        <p:nvSpPr>
          <p:cNvPr id="2" name="Title 10">
            <a:extLst>
              <a:ext uri="{FF2B5EF4-FFF2-40B4-BE49-F238E27FC236}">
                <a16:creationId xmlns:a16="http://schemas.microsoft.com/office/drawing/2014/main" id="{EF3BA9F0-7901-C291-6E52-B87BE15215A8}"/>
              </a:ext>
            </a:extLst>
          </p:cNvPr>
          <p:cNvSpPr>
            <a:spLocks noGrp="1"/>
          </p:cNvSpPr>
          <p:nvPr>
            <p:ph type="title"/>
          </p:nvPr>
        </p:nvSpPr>
        <p:spPr>
          <a:xfrm>
            <a:off x="335360" y="145499"/>
            <a:ext cx="7406613" cy="369524"/>
          </a:xfrm>
        </p:spPr>
        <p:txBody>
          <a:bodyPr/>
          <a:lstStyle/>
          <a:p>
            <a:r>
              <a:rPr lang="en-US" dirty="0"/>
              <a:t>Non-Maximum Suppression</a:t>
            </a:r>
          </a:p>
        </p:txBody>
      </p:sp>
    </p:spTree>
    <p:extLst>
      <p:ext uri="{BB962C8B-B14F-4D97-AF65-F5344CB8AC3E}">
        <p14:creationId xmlns:p14="http://schemas.microsoft.com/office/powerpoint/2010/main" val="1236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8854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C9236D4C-DC27-DFDC-5B6A-82519DE27DC6}"/>
              </a:ext>
            </a:extLst>
          </p:cNvPr>
          <p:cNvSpPr>
            <a:spLocks noGrp="1"/>
          </p:cNvSpPr>
          <p:nvPr>
            <p:ph type="title"/>
          </p:nvPr>
        </p:nvSpPr>
        <p:spPr>
          <a:xfrm>
            <a:off x="335360" y="145499"/>
            <a:ext cx="7406613" cy="369524"/>
          </a:xfrm>
        </p:spPr>
        <p:txBody>
          <a:bodyPr/>
          <a:lstStyle/>
          <a:p>
            <a:r>
              <a:rPr lang="en-US" dirty="0"/>
              <a:t>Non-Maximum Suppression</a:t>
            </a:r>
          </a:p>
        </p:txBody>
      </p:sp>
      <p:pic>
        <p:nvPicPr>
          <p:cNvPr id="5" name="Picture 4">
            <a:extLst>
              <a:ext uri="{FF2B5EF4-FFF2-40B4-BE49-F238E27FC236}">
                <a16:creationId xmlns:a16="http://schemas.microsoft.com/office/drawing/2014/main" id="{4156734D-CBF5-B034-116F-A33339BAA775}"/>
              </a:ext>
            </a:extLst>
          </p:cNvPr>
          <p:cNvPicPr>
            <a:picLocks noChangeAspect="1"/>
          </p:cNvPicPr>
          <p:nvPr/>
        </p:nvPicPr>
        <p:blipFill>
          <a:blip r:embed="rId3"/>
          <a:stretch>
            <a:fillRect/>
          </a:stretch>
        </p:blipFill>
        <p:spPr>
          <a:xfrm>
            <a:off x="7038067" y="1990845"/>
            <a:ext cx="4942082" cy="3475750"/>
          </a:xfrm>
          <a:prstGeom prst="rect">
            <a:avLst/>
          </a:prstGeom>
        </p:spPr>
      </p:pic>
      <p:pic>
        <p:nvPicPr>
          <p:cNvPr id="14" name="Picture 13">
            <a:extLst>
              <a:ext uri="{FF2B5EF4-FFF2-40B4-BE49-F238E27FC236}">
                <a16:creationId xmlns:a16="http://schemas.microsoft.com/office/drawing/2014/main" id="{AD447840-B7E2-51C5-7916-75F4A193E5D8}"/>
              </a:ext>
            </a:extLst>
          </p:cNvPr>
          <p:cNvPicPr>
            <a:picLocks noChangeAspect="1"/>
          </p:cNvPicPr>
          <p:nvPr/>
        </p:nvPicPr>
        <p:blipFill>
          <a:blip r:embed="rId4"/>
          <a:stretch>
            <a:fillRect/>
          </a:stretch>
        </p:blipFill>
        <p:spPr>
          <a:xfrm>
            <a:off x="4050786" y="2025994"/>
            <a:ext cx="3057952" cy="2505425"/>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4D2317C-9F72-4C88-4AF8-ADF12C1F9D88}"/>
                  </a:ext>
                </a:extLst>
              </p:cNvPr>
              <p:cNvSpPr/>
              <p:nvPr/>
            </p:nvSpPr>
            <p:spPr>
              <a:xfrm>
                <a:off x="1092630" y="236501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F4D2317C-9F72-4C88-4AF8-ADF12C1F9D88}"/>
                  </a:ext>
                </a:extLst>
              </p:cNvPr>
              <p:cNvSpPr>
                <a:spLocks noRot="1" noChangeAspect="1" noMove="1" noResize="1" noEditPoints="1" noAdjustHandles="1" noChangeArrowheads="1" noChangeShapeType="1" noTextEdit="1"/>
              </p:cNvSpPr>
              <p:nvPr/>
            </p:nvSpPr>
            <p:spPr>
              <a:xfrm>
                <a:off x="1092630" y="2365018"/>
                <a:ext cx="548640" cy="548640"/>
              </a:xfrm>
              <a:prstGeom prst="rect">
                <a:avLst/>
              </a:prstGeom>
              <a:blipFill>
                <a:blip r:embed="rId5"/>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D8E2911-F183-0E97-EF81-66B9DFEB0FF1}"/>
                  </a:ext>
                </a:extLst>
              </p:cNvPr>
              <p:cNvSpPr/>
              <p:nvPr/>
            </p:nvSpPr>
            <p:spPr>
              <a:xfrm>
                <a:off x="1641270" y="236501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8D8E2911-F183-0E97-EF81-66B9DFEB0FF1}"/>
                  </a:ext>
                </a:extLst>
              </p:cNvPr>
              <p:cNvSpPr>
                <a:spLocks noRot="1" noChangeAspect="1" noMove="1" noResize="1" noEditPoints="1" noAdjustHandles="1" noChangeArrowheads="1" noChangeShapeType="1" noTextEdit="1"/>
              </p:cNvSpPr>
              <p:nvPr/>
            </p:nvSpPr>
            <p:spPr>
              <a:xfrm>
                <a:off x="1641270" y="2365018"/>
                <a:ext cx="548640" cy="548640"/>
              </a:xfrm>
              <a:prstGeom prst="rect">
                <a:avLst/>
              </a:prstGeom>
              <a:blipFill>
                <a:blip r:embed="rId6"/>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0E3220-8F08-49B6-6A49-764EA4D86538}"/>
                  </a:ext>
                </a:extLst>
              </p:cNvPr>
              <p:cNvSpPr/>
              <p:nvPr/>
            </p:nvSpPr>
            <p:spPr>
              <a:xfrm>
                <a:off x="2189910" y="236501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190E3220-8F08-49B6-6A49-764EA4D86538}"/>
                  </a:ext>
                </a:extLst>
              </p:cNvPr>
              <p:cNvSpPr>
                <a:spLocks noRot="1" noChangeAspect="1" noMove="1" noResize="1" noEditPoints="1" noAdjustHandles="1" noChangeArrowheads="1" noChangeShapeType="1" noTextEdit="1"/>
              </p:cNvSpPr>
              <p:nvPr/>
            </p:nvSpPr>
            <p:spPr>
              <a:xfrm>
                <a:off x="2189910" y="2365018"/>
                <a:ext cx="548640" cy="548640"/>
              </a:xfrm>
              <a:prstGeom prst="rect">
                <a:avLst/>
              </a:prstGeom>
              <a:blipFill>
                <a:blip r:embed="rId7"/>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4226978-F016-0D3F-556A-CB7E9F8BDF2C}"/>
                  </a:ext>
                </a:extLst>
              </p:cNvPr>
              <p:cNvSpPr/>
              <p:nvPr/>
            </p:nvSpPr>
            <p:spPr>
              <a:xfrm>
                <a:off x="109263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44226978-F016-0D3F-556A-CB7E9F8BDF2C}"/>
                  </a:ext>
                </a:extLst>
              </p:cNvPr>
              <p:cNvSpPr>
                <a:spLocks noRot="1" noChangeAspect="1" noMove="1" noResize="1" noEditPoints="1" noAdjustHandles="1" noChangeArrowheads="1" noChangeShapeType="1" noTextEdit="1"/>
              </p:cNvSpPr>
              <p:nvPr/>
            </p:nvSpPr>
            <p:spPr>
              <a:xfrm>
                <a:off x="1092630" y="2913658"/>
                <a:ext cx="548640" cy="548640"/>
              </a:xfrm>
              <a:prstGeom prst="rect">
                <a:avLst/>
              </a:prstGeom>
              <a:blipFill>
                <a:blip r:embed="rId8"/>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F56AB68-1D53-CE7E-DD51-8381EC0112DB}"/>
                  </a:ext>
                </a:extLst>
              </p:cNvPr>
              <p:cNvSpPr/>
              <p:nvPr/>
            </p:nvSpPr>
            <p:spPr>
              <a:xfrm>
                <a:off x="1641270" y="2913658"/>
                <a:ext cx="548640" cy="548640"/>
              </a:xfrm>
              <a:prstGeom prst="rect">
                <a:avLst/>
              </a:prstGeom>
              <a:no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5</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DF56AB68-1D53-CE7E-DD51-8381EC0112DB}"/>
                  </a:ext>
                </a:extLst>
              </p:cNvPr>
              <p:cNvSpPr>
                <a:spLocks noRot="1" noChangeAspect="1" noMove="1" noResize="1" noEditPoints="1" noAdjustHandles="1" noChangeArrowheads="1" noChangeShapeType="1" noTextEdit="1"/>
              </p:cNvSpPr>
              <p:nvPr/>
            </p:nvSpPr>
            <p:spPr>
              <a:xfrm>
                <a:off x="1641270" y="2913658"/>
                <a:ext cx="548640" cy="548640"/>
              </a:xfrm>
              <a:prstGeom prst="rect">
                <a:avLst/>
              </a:prstGeom>
              <a:blipFill>
                <a:blip r:embed="rId9"/>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01E3B3D-C0E1-88EF-B883-13C8896F967D}"/>
                  </a:ext>
                </a:extLst>
              </p:cNvPr>
              <p:cNvSpPr/>
              <p:nvPr/>
            </p:nvSpPr>
            <p:spPr>
              <a:xfrm>
                <a:off x="2189910" y="2913658"/>
                <a:ext cx="548640" cy="548640"/>
              </a:xfrm>
              <a:prstGeom prst="rect">
                <a:avLst/>
              </a:prstGeom>
              <a:solidFill>
                <a:srgbClr val="0C77A6"/>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6</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601E3B3D-C0E1-88EF-B883-13C8896F967D}"/>
                  </a:ext>
                </a:extLst>
              </p:cNvPr>
              <p:cNvSpPr>
                <a:spLocks noRot="1" noChangeAspect="1" noMove="1" noResize="1" noEditPoints="1" noAdjustHandles="1" noChangeArrowheads="1" noChangeShapeType="1" noTextEdit="1"/>
              </p:cNvSpPr>
              <p:nvPr/>
            </p:nvSpPr>
            <p:spPr>
              <a:xfrm>
                <a:off x="2189910" y="2913658"/>
                <a:ext cx="548640" cy="548640"/>
              </a:xfrm>
              <a:prstGeom prst="rect">
                <a:avLst/>
              </a:prstGeom>
              <a:blipFill>
                <a:blip r:embed="rId10"/>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1496C6A-2B4F-DAD8-0365-6F63F7B12CD2}"/>
                  </a:ext>
                </a:extLst>
              </p:cNvPr>
              <p:cNvSpPr/>
              <p:nvPr/>
            </p:nvSpPr>
            <p:spPr>
              <a:xfrm>
                <a:off x="1092630" y="3462298"/>
                <a:ext cx="548640" cy="548640"/>
              </a:xfrm>
              <a:prstGeom prst="rect">
                <a:avLst/>
              </a:prstGeom>
              <a:solidFill>
                <a:srgbClr val="ADC2D9"/>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7</m:t>
                          </m:r>
                        </m:sub>
                      </m:sSub>
                    </m:oMath>
                  </m:oMathPara>
                </a14:m>
                <a:endParaRPr lang="en-US" dirty="0">
                  <a:solidFill>
                    <a:schemeClr val="tx1"/>
                  </a:solidFill>
                </a:endParaRPr>
              </a:p>
            </p:txBody>
          </p:sp>
        </mc:Choice>
        <mc:Fallback xmlns="">
          <p:sp>
            <p:nvSpPr>
              <p:cNvPr id="32" name="Rectangle 31">
                <a:extLst>
                  <a:ext uri="{FF2B5EF4-FFF2-40B4-BE49-F238E27FC236}">
                    <a16:creationId xmlns:a16="http://schemas.microsoft.com/office/drawing/2014/main" id="{21496C6A-2B4F-DAD8-0365-6F63F7B12CD2}"/>
                  </a:ext>
                </a:extLst>
              </p:cNvPr>
              <p:cNvSpPr>
                <a:spLocks noRot="1" noChangeAspect="1" noMove="1" noResize="1" noEditPoints="1" noAdjustHandles="1" noChangeArrowheads="1" noChangeShapeType="1" noTextEdit="1"/>
              </p:cNvSpPr>
              <p:nvPr/>
            </p:nvSpPr>
            <p:spPr>
              <a:xfrm>
                <a:off x="1092630" y="3462298"/>
                <a:ext cx="548640" cy="548640"/>
              </a:xfrm>
              <a:prstGeom prst="rect">
                <a:avLst/>
              </a:prstGeom>
              <a:blipFill>
                <a:blip r:embed="rId11"/>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3D0202-CF47-BBB4-A51F-D5B1536CA20A}"/>
                  </a:ext>
                </a:extLst>
              </p:cNvPr>
              <p:cNvSpPr/>
              <p:nvPr/>
            </p:nvSpPr>
            <p:spPr>
              <a:xfrm>
                <a:off x="1641270" y="3462298"/>
                <a:ext cx="548640" cy="548640"/>
              </a:xfrm>
              <a:prstGeom prst="rect">
                <a:avLst/>
              </a:prstGeom>
              <a:solidFill>
                <a:srgbClr val="D4DFEB"/>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8</m:t>
                          </m:r>
                        </m:sub>
                      </m:sSub>
                    </m:oMath>
                  </m:oMathPara>
                </a14:m>
                <a:endParaRPr lang="en-US" dirty="0">
                  <a:solidFill>
                    <a:schemeClr val="tx1"/>
                  </a:solidFill>
                </a:endParaRPr>
              </a:p>
            </p:txBody>
          </p:sp>
        </mc:Choice>
        <mc:Fallback xmlns="">
          <p:sp>
            <p:nvSpPr>
              <p:cNvPr id="33" name="Rectangle 32">
                <a:extLst>
                  <a:ext uri="{FF2B5EF4-FFF2-40B4-BE49-F238E27FC236}">
                    <a16:creationId xmlns:a16="http://schemas.microsoft.com/office/drawing/2014/main" id="{213D0202-CF47-BBB4-A51F-D5B1536CA20A}"/>
                  </a:ext>
                </a:extLst>
              </p:cNvPr>
              <p:cNvSpPr>
                <a:spLocks noRot="1" noChangeAspect="1" noMove="1" noResize="1" noEditPoints="1" noAdjustHandles="1" noChangeArrowheads="1" noChangeShapeType="1" noTextEdit="1"/>
              </p:cNvSpPr>
              <p:nvPr/>
            </p:nvSpPr>
            <p:spPr>
              <a:xfrm>
                <a:off x="1641270" y="3462298"/>
                <a:ext cx="548640" cy="548640"/>
              </a:xfrm>
              <a:prstGeom prst="rect">
                <a:avLst/>
              </a:prstGeom>
              <a:blipFill>
                <a:blip r:embed="rId12"/>
                <a:stretch>
                  <a:fillRect/>
                </a:stretch>
              </a:blipFill>
              <a:ln w="12700">
                <a:solidFill>
                  <a:srgbClr val="0571A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0F29972-CC63-D1E8-27CB-DBBFED969FD1}"/>
                  </a:ext>
                </a:extLst>
              </p:cNvPr>
              <p:cNvSpPr/>
              <p:nvPr/>
            </p:nvSpPr>
            <p:spPr>
              <a:xfrm>
                <a:off x="2189910" y="3462298"/>
                <a:ext cx="548640" cy="548640"/>
              </a:xfrm>
              <a:prstGeom prst="rect">
                <a:avLst/>
              </a:prstGeom>
              <a:solidFill>
                <a:srgbClr val="5C92B8"/>
              </a:solidFill>
              <a:ln w="12700">
                <a:solidFill>
                  <a:srgbClr val="0571A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9</m:t>
                          </m:r>
                        </m:sub>
                      </m:sSub>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C0F29972-CC63-D1E8-27CB-DBBFED969FD1}"/>
                  </a:ext>
                </a:extLst>
              </p:cNvPr>
              <p:cNvSpPr>
                <a:spLocks noRot="1" noChangeAspect="1" noMove="1" noResize="1" noEditPoints="1" noAdjustHandles="1" noChangeArrowheads="1" noChangeShapeType="1" noTextEdit="1"/>
              </p:cNvSpPr>
              <p:nvPr/>
            </p:nvSpPr>
            <p:spPr>
              <a:xfrm>
                <a:off x="2189910" y="3462298"/>
                <a:ext cx="548640" cy="548640"/>
              </a:xfrm>
              <a:prstGeom prst="rect">
                <a:avLst/>
              </a:prstGeom>
              <a:blipFill>
                <a:blip r:embed="rId13"/>
                <a:stretch>
                  <a:fillRect/>
                </a:stretch>
              </a:blipFill>
              <a:ln w="12700">
                <a:solidFill>
                  <a:srgbClr val="0571A1"/>
                </a:solidFill>
              </a:ln>
            </p:spPr>
            <p:txBody>
              <a:bodyPr/>
              <a:lstStyle/>
              <a:p>
                <a:r>
                  <a:rPr lang="en-US">
                    <a:noFill/>
                  </a:rPr>
                  <a:t> </a:t>
                </a:r>
              </a:p>
            </p:txBody>
          </p:sp>
        </mc:Fallback>
      </mc:AlternateContent>
      <p:pic>
        <p:nvPicPr>
          <p:cNvPr id="35" name="Picture 34">
            <a:extLst>
              <a:ext uri="{FF2B5EF4-FFF2-40B4-BE49-F238E27FC236}">
                <a16:creationId xmlns:a16="http://schemas.microsoft.com/office/drawing/2014/main" id="{22010E01-F2A8-E151-25F8-8AA98589A591}"/>
              </a:ext>
            </a:extLst>
          </p:cNvPr>
          <p:cNvPicPr>
            <a:picLocks noChangeAspect="1"/>
          </p:cNvPicPr>
          <p:nvPr/>
        </p:nvPicPr>
        <p:blipFill>
          <a:blip r:embed="rId14"/>
          <a:stretch>
            <a:fillRect/>
          </a:stretch>
        </p:blipFill>
        <p:spPr>
          <a:xfrm>
            <a:off x="4062906" y="5016581"/>
            <a:ext cx="3033712" cy="900027"/>
          </a:xfrm>
          <a:prstGeom prst="rect">
            <a:avLst/>
          </a:prstGeom>
        </p:spPr>
      </p:pic>
      <p:sp>
        <p:nvSpPr>
          <p:cNvPr id="3" name="TextBox 2">
            <a:extLst>
              <a:ext uri="{FF2B5EF4-FFF2-40B4-BE49-F238E27FC236}">
                <a16:creationId xmlns:a16="http://schemas.microsoft.com/office/drawing/2014/main" id="{A2F53B42-DC94-B34C-87A5-7795A14153C3}"/>
              </a:ext>
            </a:extLst>
          </p:cNvPr>
          <p:cNvSpPr txBox="1"/>
          <p:nvPr/>
        </p:nvSpPr>
        <p:spPr>
          <a:xfrm>
            <a:off x="6419833" y="5466595"/>
            <a:ext cx="6178550" cy="646331"/>
          </a:xfrm>
          <a:prstGeom prst="rect">
            <a:avLst/>
          </a:prstGeom>
          <a:noFill/>
        </p:spPr>
        <p:txBody>
          <a:bodyPr wrap="square">
            <a:spAutoFit/>
          </a:bodyPr>
          <a:lstStyle/>
          <a:p>
            <a:pPr algn="ctr"/>
            <a:r>
              <a:rPr lang="en-US" sz="1800" b="0" i="0" dirty="0">
                <a:solidFill>
                  <a:srgbClr val="242021"/>
                </a:solidFill>
                <a:effectLst/>
                <a:latin typeface="TimesTen-Roman"/>
              </a:rPr>
              <a:t>The angle ranges of the edge </a:t>
            </a:r>
            <a:r>
              <a:rPr lang="en-US" sz="1800" b="0" i="0" dirty="0" err="1">
                <a:solidFill>
                  <a:srgbClr val="242021"/>
                </a:solidFill>
                <a:effectLst/>
                <a:latin typeface="TimesTen-Roman"/>
              </a:rPr>
              <a:t>normals</a:t>
            </a:r>
            <a:br>
              <a:rPr lang="en-US" dirty="0"/>
            </a:br>
            <a:endParaRPr lang="en-US" dirty="0"/>
          </a:p>
        </p:txBody>
      </p:sp>
      <p:sp>
        <p:nvSpPr>
          <p:cNvPr id="7" name="TextBox 6">
            <a:extLst>
              <a:ext uri="{FF2B5EF4-FFF2-40B4-BE49-F238E27FC236}">
                <a16:creationId xmlns:a16="http://schemas.microsoft.com/office/drawing/2014/main" id="{D5CE0BA4-64E1-9A55-9910-7DCBA8B1F6BA}"/>
              </a:ext>
            </a:extLst>
          </p:cNvPr>
          <p:cNvSpPr txBox="1"/>
          <p:nvPr/>
        </p:nvSpPr>
        <p:spPr>
          <a:xfrm>
            <a:off x="562183" y="4097855"/>
            <a:ext cx="2706813" cy="646331"/>
          </a:xfrm>
          <a:prstGeom prst="rect">
            <a:avLst/>
          </a:prstGeom>
          <a:noFill/>
        </p:spPr>
        <p:txBody>
          <a:bodyPr wrap="square">
            <a:spAutoFit/>
          </a:bodyPr>
          <a:lstStyle/>
          <a:p>
            <a:pPr algn="ctr"/>
            <a:r>
              <a:rPr lang="en-US" sz="1800" b="0" i="0" dirty="0">
                <a:solidFill>
                  <a:srgbClr val="242021"/>
                </a:solidFill>
                <a:effectLst/>
                <a:latin typeface="TimesTen-Roman"/>
              </a:rPr>
              <a:t>3x3 neighborhood.</a:t>
            </a:r>
            <a:r>
              <a:rPr lang="en-US" dirty="0"/>
              <a:t> </a:t>
            </a:r>
            <a:br>
              <a:rPr lang="en-US" dirty="0"/>
            </a:br>
            <a:endParaRPr lang="en-US" dirty="0"/>
          </a:p>
        </p:txBody>
      </p:sp>
    </p:spTree>
    <p:extLst>
      <p:ext uri="{BB962C8B-B14F-4D97-AF65-F5344CB8AC3E}">
        <p14:creationId xmlns:p14="http://schemas.microsoft.com/office/powerpoint/2010/main" val="221841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4" name="Picture 3">
            <a:extLst>
              <a:ext uri="{FF2B5EF4-FFF2-40B4-BE49-F238E27FC236}">
                <a16:creationId xmlns:a16="http://schemas.microsoft.com/office/drawing/2014/main" id="{CE3EA274-3DC0-A19E-0170-D2A2C2EC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606906-1D8C-4515-2AD8-DADE4D61C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622"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5DB4D0-4A45-9C5F-062A-50CD11179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59"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36F492-0B7C-0854-7292-268F6A92A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8096" y="230612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a:extLst>
              <a:ext uri="{FF2B5EF4-FFF2-40B4-BE49-F238E27FC236}">
                <a16:creationId xmlns:a16="http://schemas.microsoft.com/office/drawing/2014/main" id="{7BB250BE-2696-EEF6-C5AA-A823E85EC8C8}"/>
              </a:ext>
            </a:extLst>
          </p:cNvPr>
          <p:cNvSpPr txBox="1">
            <a:spLocks noChangeArrowheads="1"/>
          </p:cNvSpPr>
          <p:nvPr/>
        </p:nvSpPr>
        <p:spPr bwMode="auto">
          <a:xfrm>
            <a:off x="3988484" y="4796908"/>
            <a:ext cx="1524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Low threshold</a:t>
            </a:r>
          </a:p>
        </p:txBody>
      </p:sp>
      <p:sp>
        <p:nvSpPr>
          <p:cNvPr id="9" name="Text Box 8">
            <a:extLst>
              <a:ext uri="{FF2B5EF4-FFF2-40B4-BE49-F238E27FC236}">
                <a16:creationId xmlns:a16="http://schemas.microsoft.com/office/drawing/2014/main" id="{5463D831-73D2-AC96-8D7A-E8E8D83A9B6F}"/>
              </a:ext>
            </a:extLst>
          </p:cNvPr>
          <p:cNvSpPr txBox="1">
            <a:spLocks noChangeArrowheads="1"/>
          </p:cNvSpPr>
          <p:nvPr/>
        </p:nvSpPr>
        <p:spPr bwMode="auto">
          <a:xfrm>
            <a:off x="6825160" y="4796908"/>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High threshold</a:t>
            </a:r>
          </a:p>
        </p:txBody>
      </p:sp>
      <p:sp>
        <p:nvSpPr>
          <p:cNvPr id="10" name="Text Box 9">
            <a:extLst>
              <a:ext uri="{FF2B5EF4-FFF2-40B4-BE49-F238E27FC236}">
                <a16:creationId xmlns:a16="http://schemas.microsoft.com/office/drawing/2014/main" id="{CF1D487D-3784-89E4-14C6-E3F06A32D23F}"/>
              </a:ext>
            </a:extLst>
          </p:cNvPr>
          <p:cNvSpPr txBox="1">
            <a:spLocks noChangeArrowheads="1"/>
          </p:cNvSpPr>
          <p:nvPr/>
        </p:nvSpPr>
        <p:spPr bwMode="auto">
          <a:xfrm>
            <a:off x="9272084" y="4796908"/>
            <a:ext cx="24609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Hysteresis threshold</a:t>
            </a:r>
          </a:p>
          <a:p>
            <a:pPr algn="ctr" eaLnBrk="1" hangingPunct="1"/>
            <a:r>
              <a:rPr lang="en-US" altLang="en-US" dirty="0">
                <a:latin typeface="Times New Roman" panose="02020603050405020304" pitchFamily="18" charset="0"/>
                <a:cs typeface="Times New Roman" panose="02020603050405020304" pitchFamily="18" charset="0"/>
              </a:rPr>
              <a:t>(high and low threshold)</a:t>
            </a:r>
          </a:p>
        </p:txBody>
      </p:sp>
      <p:sp>
        <p:nvSpPr>
          <p:cNvPr id="11" name="Text Box 7">
            <a:extLst>
              <a:ext uri="{FF2B5EF4-FFF2-40B4-BE49-F238E27FC236}">
                <a16:creationId xmlns:a16="http://schemas.microsoft.com/office/drawing/2014/main" id="{D9D798A7-4B15-3034-4785-2A6DD88C5726}"/>
              </a:ext>
            </a:extLst>
          </p:cNvPr>
          <p:cNvSpPr txBox="1">
            <a:spLocks noChangeArrowheads="1"/>
          </p:cNvSpPr>
          <p:nvPr/>
        </p:nvSpPr>
        <p:spPr bwMode="auto">
          <a:xfrm>
            <a:off x="1005326" y="4796908"/>
            <a:ext cx="1576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dirty="0">
                <a:latin typeface="Times New Roman" panose="02020603050405020304" pitchFamily="18" charset="0"/>
                <a:cs typeface="Times New Roman" panose="02020603050405020304" pitchFamily="18" charset="0"/>
              </a:rPr>
              <a:t>Original image</a:t>
            </a:r>
          </a:p>
        </p:txBody>
      </p:sp>
    </p:spTree>
    <p:extLst>
      <p:ext uri="{BB962C8B-B14F-4D97-AF65-F5344CB8AC3E}">
        <p14:creationId xmlns:p14="http://schemas.microsoft.com/office/powerpoint/2010/main" val="3969350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191F-EC90-FB0E-9840-BCFD489371A4}"/>
              </a:ext>
            </a:extLst>
          </p:cNvPr>
          <p:cNvSpPr>
            <a:spLocks noGrp="1"/>
          </p:cNvSpPr>
          <p:nvPr>
            <p:ph type="title"/>
          </p:nvPr>
        </p:nvSpPr>
        <p:spPr/>
        <p:txBody>
          <a:bodyPr/>
          <a:lstStyle/>
          <a:p>
            <a:r>
              <a:rPr lang="en-US" altLang="en-US" dirty="0">
                <a:latin typeface="Arial" panose="020B0604020202020204" pitchFamily="34" charset="0"/>
              </a:rPr>
              <a:t>Hysteresis threshold</a:t>
            </a:r>
            <a:endParaRPr lang="en-US" dirty="0"/>
          </a:p>
        </p:txBody>
      </p:sp>
      <p:pic>
        <p:nvPicPr>
          <p:cNvPr id="12" name="Picture 11">
            <a:extLst>
              <a:ext uri="{FF2B5EF4-FFF2-40B4-BE49-F238E27FC236}">
                <a16:creationId xmlns:a16="http://schemas.microsoft.com/office/drawing/2014/main" id="{C4D139E9-3F0A-FC0D-F4DA-494C98D9769F}"/>
              </a:ext>
            </a:extLst>
          </p:cNvPr>
          <p:cNvPicPr>
            <a:picLocks noChangeAspect="1"/>
          </p:cNvPicPr>
          <p:nvPr/>
        </p:nvPicPr>
        <p:blipFill>
          <a:blip r:embed="rId3"/>
          <a:stretch>
            <a:fillRect/>
          </a:stretch>
        </p:blipFill>
        <p:spPr>
          <a:xfrm>
            <a:off x="0" y="1039256"/>
            <a:ext cx="6963580" cy="3989943"/>
          </a:xfrm>
          <a:prstGeom prst="rect">
            <a:avLst/>
          </a:prstGeom>
        </p:spPr>
      </p:pic>
      <p:pic>
        <p:nvPicPr>
          <p:cNvPr id="16" name="Picture 15">
            <a:extLst>
              <a:ext uri="{FF2B5EF4-FFF2-40B4-BE49-F238E27FC236}">
                <a16:creationId xmlns:a16="http://schemas.microsoft.com/office/drawing/2014/main" id="{5592185C-0A28-E7E1-8E9C-A87BECB3795C}"/>
              </a:ext>
            </a:extLst>
          </p:cNvPr>
          <p:cNvPicPr>
            <a:picLocks noChangeAspect="1"/>
          </p:cNvPicPr>
          <p:nvPr/>
        </p:nvPicPr>
        <p:blipFill>
          <a:blip r:embed="rId4"/>
          <a:stretch>
            <a:fillRect/>
          </a:stretch>
        </p:blipFill>
        <p:spPr>
          <a:xfrm>
            <a:off x="7267375" y="841261"/>
            <a:ext cx="4483079" cy="2462615"/>
          </a:xfrm>
          <a:prstGeom prst="rect">
            <a:avLst/>
          </a:prstGeom>
        </p:spPr>
      </p:pic>
      <p:pic>
        <p:nvPicPr>
          <p:cNvPr id="18" name="Picture 17">
            <a:extLst>
              <a:ext uri="{FF2B5EF4-FFF2-40B4-BE49-F238E27FC236}">
                <a16:creationId xmlns:a16="http://schemas.microsoft.com/office/drawing/2014/main" id="{9288660A-1104-7F9D-E090-FA18617901D6}"/>
              </a:ext>
            </a:extLst>
          </p:cNvPr>
          <p:cNvPicPr>
            <a:picLocks noChangeAspect="1"/>
          </p:cNvPicPr>
          <p:nvPr/>
        </p:nvPicPr>
        <p:blipFill>
          <a:blip r:embed="rId5"/>
          <a:stretch>
            <a:fillRect/>
          </a:stretch>
        </p:blipFill>
        <p:spPr>
          <a:xfrm>
            <a:off x="7267375" y="3630114"/>
            <a:ext cx="4780667" cy="2644503"/>
          </a:xfrm>
          <a:prstGeom prst="rect">
            <a:avLst/>
          </a:prstGeom>
        </p:spPr>
      </p:pic>
      <p:sp>
        <p:nvSpPr>
          <p:cNvPr id="19" name="Arrow: Down 18">
            <a:extLst>
              <a:ext uri="{FF2B5EF4-FFF2-40B4-BE49-F238E27FC236}">
                <a16:creationId xmlns:a16="http://schemas.microsoft.com/office/drawing/2014/main" id="{F2DD97C5-489C-7131-A7FA-427910BAB7DD}"/>
              </a:ext>
            </a:extLst>
          </p:cNvPr>
          <p:cNvSpPr/>
          <p:nvPr/>
        </p:nvSpPr>
        <p:spPr>
          <a:xfrm>
            <a:off x="9493165" y="3303876"/>
            <a:ext cx="256891" cy="326238"/>
          </a:xfrm>
          <a:prstGeom prst="downArrow">
            <a:avLst>
              <a:gd name="adj1" fmla="val 50000"/>
              <a:gd name="adj2" fmla="val 665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02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D854-E7D0-01D4-63C1-7EA1186F854E}"/>
              </a:ext>
            </a:extLst>
          </p:cNvPr>
          <p:cNvSpPr>
            <a:spLocks noGrp="1"/>
          </p:cNvSpPr>
          <p:nvPr>
            <p:ph type="title"/>
          </p:nvPr>
        </p:nvSpPr>
        <p:spPr/>
        <p:txBody>
          <a:bodyPr/>
          <a:lstStyle/>
          <a:p>
            <a:r>
              <a:rPr lang="en-US" dirty="0"/>
              <a:t>Result</a:t>
            </a:r>
          </a:p>
        </p:txBody>
      </p:sp>
      <p:graphicFrame>
        <p:nvGraphicFramePr>
          <p:cNvPr id="4" name="Table 3">
            <a:extLst>
              <a:ext uri="{FF2B5EF4-FFF2-40B4-BE49-F238E27FC236}">
                <a16:creationId xmlns:a16="http://schemas.microsoft.com/office/drawing/2014/main" id="{D3CA4C01-8976-3446-3C51-4F17EDF35D76}"/>
              </a:ext>
            </a:extLst>
          </p:cNvPr>
          <p:cNvGraphicFramePr>
            <a:graphicFrameLocks noGrp="1"/>
          </p:cNvGraphicFramePr>
          <p:nvPr>
            <p:extLst>
              <p:ext uri="{D42A27DB-BD31-4B8C-83A1-F6EECF244321}">
                <p14:modId xmlns:p14="http://schemas.microsoft.com/office/powerpoint/2010/main" val="2118538762"/>
              </p:ext>
            </p:extLst>
          </p:nvPr>
        </p:nvGraphicFramePr>
        <p:xfrm>
          <a:off x="824412" y="940526"/>
          <a:ext cx="10543176" cy="1076960"/>
        </p:xfrm>
        <a:graphic>
          <a:graphicData uri="http://schemas.openxmlformats.org/drawingml/2006/table">
            <a:tbl>
              <a:tblPr firstRow="1" bandRow="1">
                <a:tableStyleId>{5C22544A-7EE6-4342-B048-85BDC9FD1C3A}</a:tableStyleId>
              </a:tblPr>
              <a:tblGrid>
                <a:gridCol w="8914539">
                  <a:extLst>
                    <a:ext uri="{9D8B030D-6E8A-4147-A177-3AD203B41FA5}">
                      <a16:colId xmlns:a16="http://schemas.microsoft.com/office/drawing/2014/main" val="1474966199"/>
                    </a:ext>
                  </a:extLst>
                </a:gridCol>
                <a:gridCol w="1628637">
                  <a:extLst>
                    <a:ext uri="{9D8B030D-6E8A-4147-A177-3AD203B41FA5}">
                      <a16:colId xmlns:a16="http://schemas.microsoft.com/office/drawing/2014/main" val="83245349"/>
                    </a:ext>
                  </a:extLst>
                </a:gridCol>
              </a:tblGrid>
              <a:tr h="262885">
                <a:tc>
                  <a:txBody>
                    <a:bodyPr/>
                    <a:lstStyle/>
                    <a:p>
                      <a:r>
                        <a:rPr lang="en-US" sz="1600" dirty="0">
                          <a:latin typeface="Times New Roman" panose="02020603050405020304" pitchFamily="18" charset="0"/>
                          <a:cs typeface="Times New Roman" panose="02020603050405020304" pitchFamily="18" charset="0"/>
                        </a:rPr>
                        <a:t>Blur (image 349 x 320)</a:t>
                      </a:r>
                    </a:p>
                  </a:txBody>
                  <a:tcPr/>
                </a:tc>
                <a:tc>
                  <a:txBody>
                    <a:bodyPr/>
                    <a:lstStyle/>
                    <a:p>
                      <a:r>
                        <a:rPr lang="en-US" sz="1600" dirty="0">
                          <a:latin typeface="Times New Roman" panose="02020603050405020304" pitchFamily="18" charset="0"/>
                          <a:cs typeface="Times New Roman" panose="02020603050405020304" pitchFamily="18" charset="0"/>
                        </a:rPr>
                        <a:t>Time </a:t>
                      </a:r>
                    </a:p>
                  </a:txBody>
                  <a:tcPr/>
                </a:tc>
                <a:extLst>
                  <a:ext uri="{0D108BD9-81ED-4DB2-BD59-A6C34878D82A}">
                    <a16:rowId xmlns:a16="http://schemas.microsoft.com/office/drawing/2014/main" val="2521868907"/>
                  </a:ext>
                </a:extLst>
              </a:tr>
              <a:tr h="370840">
                <a:tc>
                  <a:txBody>
                    <a:bodyPr/>
                    <a:lstStyle/>
                    <a:p>
                      <a:r>
                        <a:rPr lang="en-US" sz="1600" dirty="0">
                          <a:latin typeface="Times New Roman" panose="02020603050405020304" pitchFamily="18" charset="0"/>
                          <a:cs typeface="Times New Roman" panose="02020603050405020304" pitchFamily="18" charset="0"/>
                        </a:rPr>
                        <a:t>Canny Edge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 18.8773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160198"/>
                  </a:ext>
                </a:extLst>
              </a:tr>
              <a:tr h="370840">
                <a:tc>
                  <a:txBody>
                    <a:bodyPr/>
                    <a:lstStyle/>
                    <a:p>
                      <a:r>
                        <a:rPr lang="en-US" sz="1600" dirty="0">
                          <a:latin typeface="Times New Roman" panose="02020603050405020304" pitchFamily="18" charset="0"/>
                          <a:cs typeface="Times New Roman" panose="02020603050405020304" pitchFamily="18" charset="0"/>
                        </a:rPr>
                        <a:t>Canny Edge My implementation (Low threshold = 50, Hight Threshold = 150)</a:t>
                      </a:r>
                    </a:p>
                  </a:txBody>
                  <a:tcPr/>
                </a:tc>
                <a:tc>
                  <a:txBody>
                    <a:bodyPr/>
                    <a:lstStyle/>
                    <a:p>
                      <a:pPr algn="ctr"/>
                      <a:r>
                        <a:rPr lang="en-US" sz="1600" dirty="0">
                          <a:latin typeface="Times New Roman" panose="02020603050405020304" pitchFamily="18" charset="0"/>
                          <a:cs typeface="Times New Roman" panose="02020603050405020304" pitchFamily="18" charset="0"/>
                        </a:rPr>
                        <a:t>64.9258 </a:t>
                      </a:r>
                      <a:r>
                        <a:rPr lang="en-US" sz="1600" dirty="0" err="1">
                          <a:latin typeface="Times New Roman" panose="02020603050405020304" pitchFamily="18" charset="0"/>
                          <a:cs typeface="Times New Roman" panose="02020603050405020304" pitchFamily="18" charset="0"/>
                        </a:rPr>
                        <a:t>ms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1446827"/>
                  </a:ext>
                </a:extLst>
              </a:tr>
            </a:tbl>
          </a:graphicData>
        </a:graphic>
      </p:graphicFrame>
      <p:pic>
        <p:nvPicPr>
          <p:cNvPr id="6" name="Picture 5">
            <a:extLst>
              <a:ext uri="{FF2B5EF4-FFF2-40B4-BE49-F238E27FC236}">
                <a16:creationId xmlns:a16="http://schemas.microsoft.com/office/drawing/2014/main" id="{170F5034-D915-2F22-D9E0-F53021936434}"/>
              </a:ext>
            </a:extLst>
          </p:cNvPr>
          <p:cNvPicPr>
            <a:picLocks noChangeAspect="1"/>
          </p:cNvPicPr>
          <p:nvPr/>
        </p:nvPicPr>
        <p:blipFill>
          <a:blip r:embed="rId2"/>
          <a:stretch>
            <a:fillRect/>
          </a:stretch>
        </p:blipFill>
        <p:spPr>
          <a:xfrm>
            <a:off x="539454" y="2442989"/>
            <a:ext cx="3319374" cy="3474485"/>
          </a:xfrm>
          <a:prstGeom prst="rect">
            <a:avLst/>
          </a:prstGeom>
        </p:spPr>
      </p:pic>
      <p:sp>
        <p:nvSpPr>
          <p:cNvPr id="8" name="TextBox 7">
            <a:extLst>
              <a:ext uri="{FF2B5EF4-FFF2-40B4-BE49-F238E27FC236}">
                <a16:creationId xmlns:a16="http://schemas.microsoft.com/office/drawing/2014/main" id="{BD79AFDF-E875-9D02-1A68-BC462A849580}"/>
              </a:ext>
            </a:extLst>
          </p:cNvPr>
          <p:cNvSpPr txBox="1"/>
          <p:nvPr/>
        </p:nvSpPr>
        <p:spPr>
          <a:xfrm>
            <a:off x="991053" y="5917474"/>
            <a:ext cx="24161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Original Image 640x640 pixels</a:t>
            </a:r>
          </a:p>
        </p:txBody>
      </p:sp>
      <p:pic>
        <p:nvPicPr>
          <p:cNvPr id="10" name="Picture 9">
            <a:extLst>
              <a:ext uri="{FF2B5EF4-FFF2-40B4-BE49-F238E27FC236}">
                <a16:creationId xmlns:a16="http://schemas.microsoft.com/office/drawing/2014/main" id="{A28D4033-6E49-8E7C-709C-2AC5D5A5659E}"/>
              </a:ext>
            </a:extLst>
          </p:cNvPr>
          <p:cNvPicPr>
            <a:picLocks noChangeAspect="1"/>
          </p:cNvPicPr>
          <p:nvPr/>
        </p:nvPicPr>
        <p:blipFill>
          <a:blip r:embed="rId3"/>
          <a:stretch>
            <a:fillRect/>
          </a:stretch>
        </p:blipFill>
        <p:spPr>
          <a:xfrm>
            <a:off x="4558049" y="2442754"/>
            <a:ext cx="3319599" cy="3474720"/>
          </a:xfrm>
          <a:prstGeom prst="rect">
            <a:avLst/>
          </a:prstGeom>
        </p:spPr>
      </p:pic>
      <p:sp>
        <p:nvSpPr>
          <p:cNvPr id="11" name="TextBox 10">
            <a:extLst>
              <a:ext uri="{FF2B5EF4-FFF2-40B4-BE49-F238E27FC236}">
                <a16:creationId xmlns:a16="http://schemas.microsoft.com/office/drawing/2014/main" id="{EA23B08F-E0C7-EDE4-63C2-670F6471233B}"/>
              </a:ext>
            </a:extLst>
          </p:cNvPr>
          <p:cNvSpPr txBox="1"/>
          <p:nvPr/>
        </p:nvSpPr>
        <p:spPr>
          <a:xfrm>
            <a:off x="5093688" y="5917474"/>
            <a:ext cx="24161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OpenCV Canny edge</a:t>
            </a:r>
          </a:p>
        </p:txBody>
      </p:sp>
      <p:pic>
        <p:nvPicPr>
          <p:cNvPr id="13" name="Picture 12">
            <a:extLst>
              <a:ext uri="{FF2B5EF4-FFF2-40B4-BE49-F238E27FC236}">
                <a16:creationId xmlns:a16="http://schemas.microsoft.com/office/drawing/2014/main" id="{D43093DA-5232-5470-05AF-278AEE178DE1}"/>
              </a:ext>
            </a:extLst>
          </p:cNvPr>
          <p:cNvPicPr>
            <a:picLocks noChangeAspect="1"/>
          </p:cNvPicPr>
          <p:nvPr/>
        </p:nvPicPr>
        <p:blipFill>
          <a:blip r:embed="rId4"/>
          <a:stretch>
            <a:fillRect/>
          </a:stretch>
        </p:blipFill>
        <p:spPr>
          <a:xfrm>
            <a:off x="8549845" y="2442754"/>
            <a:ext cx="3319599" cy="3474720"/>
          </a:xfrm>
          <a:prstGeom prst="rect">
            <a:avLst/>
          </a:prstGeom>
        </p:spPr>
      </p:pic>
      <p:sp>
        <p:nvSpPr>
          <p:cNvPr id="14" name="TextBox 13">
            <a:extLst>
              <a:ext uri="{FF2B5EF4-FFF2-40B4-BE49-F238E27FC236}">
                <a16:creationId xmlns:a16="http://schemas.microsoft.com/office/drawing/2014/main" id="{249DA144-8CEB-6337-E816-1745F2F36503}"/>
              </a:ext>
            </a:extLst>
          </p:cNvPr>
          <p:cNvSpPr txBox="1"/>
          <p:nvPr/>
        </p:nvSpPr>
        <p:spPr>
          <a:xfrm>
            <a:off x="8886055" y="5917474"/>
            <a:ext cx="264717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My Canny edge function</a:t>
            </a:r>
          </a:p>
        </p:txBody>
      </p:sp>
    </p:spTree>
    <p:extLst>
      <p:ext uri="{BB962C8B-B14F-4D97-AF65-F5344CB8AC3E}">
        <p14:creationId xmlns:p14="http://schemas.microsoft.com/office/powerpoint/2010/main" val="3589436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34</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ED7D31">
              <a:lumMod val="75000"/>
            </a:srgbClr>
          </a:solidFill>
          <a:ln w="50800" cap="flat" cmpd="sng" algn="ctr">
            <a:noFill/>
            <a:prstDash val="solid"/>
            <a:miter lim="800000"/>
          </a:ln>
          <a:effectLst/>
        </p:spPr>
        <p:txBody>
          <a:bodyPr anchor="ctr"/>
          <a:lstStyle/>
          <a:p>
            <a:pPr algn="ctr" defTabSz="1219200">
              <a:defRPr/>
            </a:pPr>
            <a:endParaRPr lang="zh-CN" altLang="en-US" kern="0" noProof="1">
              <a:solidFill>
                <a:prstClr val="white"/>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ED7D31">
              <a:lumMod val="75000"/>
            </a:srgbClr>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ED7D31">
                    <a:lumMod val="75000"/>
                  </a:srgbClr>
                </a:solidFill>
                <a:latin typeface="Arial" panose="02080604020202020204" pitchFamily="34" charset="0"/>
                <a:ea typeface="等线 Light"/>
                <a:cs typeface="Arial" panose="02080604020202020204" pitchFamily="34" charset="0"/>
              </a:rPr>
              <a:t>Thanks</a:t>
            </a:r>
            <a:endParaRPr lang="zh-CN" altLang="en-US" sz="9600" noProof="1">
              <a:solidFill>
                <a:srgbClr val="ED7D31">
                  <a:lumMod val="75000"/>
                </a:srgbClr>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7501B14-A6C0-3120-CC86-1159BD1B0E0A}"/>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F1F71F6-6F38-2CF2-E0FE-71CF0696CC75}"/>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C756801-5DD9-6AC8-9CA8-F22DF1F391AD}"/>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1ABFE-173B-BACB-C5F4-A3F0ECBE0BAE}"/>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Freeform: Shape 16">
            <a:extLst>
              <a:ext uri="{FF2B5EF4-FFF2-40B4-BE49-F238E27FC236}">
                <a16:creationId xmlns:a16="http://schemas.microsoft.com/office/drawing/2014/main" id="{9E3BF0E3-82D1-FD17-088C-AB8CADB1EF8E}"/>
              </a:ext>
            </a:extLst>
          </p:cNvPr>
          <p:cNvSpPr/>
          <p:nvPr/>
        </p:nvSpPr>
        <p:spPr>
          <a:xfrm>
            <a:off x="2615614" y="4943761"/>
            <a:ext cx="3540642" cy="385834"/>
          </a:xfrm>
          <a:custGeom>
            <a:avLst/>
            <a:gdLst>
              <a:gd name="connsiteX0" fmla="*/ 0 w 3540642"/>
              <a:gd name="connsiteY0" fmla="*/ 287458 h 385834"/>
              <a:gd name="connsiteX1" fmla="*/ 1488558 w 3540642"/>
              <a:gd name="connsiteY1" fmla="*/ 379 h 385834"/>
              <a:gd name="connsiteX2" fmla="*/ 2658139 w 3540642"/>
              <a:gd name="connsiteY2" fmla="*/ 340620 h 385834"/>
              <a:gd name="connsiteX3" fmla="*/ 3540642 w 3540642"/>
              <a:gd name="connsiteY3" fmla="*/ 372518 h 385834"/>
            </a:gdLst>
            <a:ahLst/>
            <a:cxnLst>
              <a:cxn ang="0">
                <a:pos x="connsiteX0" y="connsiteY0"/>
              </a:cxn>
              <a:cxn ang="0">
                <a:pos x="connsiteX1" y="connsiteY1"/>
              </a:cxn>
              <a:cxn ang="0">
                <a:pos x="connsiteX2" y="connsiteY2"/>
              </a:cxn>
              <a:cxn ang="0">
                <a:pos x="connsiteX3" y="connsiteY3"/>
              </a:cxn>
            </a:cxnLst>
            <a:rect l="l" t="t" r="r" b="b"/>
            <a:pathLst>
              <a:path w="3540642" h="385834">
                <a:moveTo>
                  <a:pt x="0" y="287458"/>
                </a:moveTo>
                <a:cubicBezTo>
                  <a:pt x="522767" y="139488"/>
                  <a:pt x="1045535" y="-8481"/>
                  <a:pt x="1488558" y="379"/>
                </a:cubicBezTo>
                <a:cubicBezTo>
                  <a:pt x="1931581" y="9239"/>
                  <a:pt x="2316125" y="278597"/>
                  <a:pt x="2658139" y="340620"/>
                </a:cubicBezTo>
                <a:cubicBezTo>
                  <a:pt x="3000153" y="402643"/>
                  <a:pt x="3270397" y="387580"/>
                  <a:pt x="3540642" y="37251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0A5B6A35-D650-F375-4EE7-B366E5E7F1A2}"/>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2" name="Freeform: Shape 21">
            <a:extLst>
              <a:ext uri="{FF2B5EF4-FFF2-40B4-BE49-F238E27FC236}">
                <a16:creationId xmlns:a16="http://schemas.microsoft.com/office/drawing/2014/main" id="{DE76385B-5369-EBDC-9E32-2E87CA76FE43}"/>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F1B0831-5E82-9726-B23F-4B29870CB516}"/>
              </a:ext>
            </a:extLst>
          </p:cNvPr>
          <p:cNvSpPr/>
          <p:nvPr/>
        </p:nvSpPr>
        <p:spPr>
          <a:xfrm>
            <a:off x="6602825"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24" name="Freeform: Shape 23">
            <a:extLst>
              <a:ext uri="{FF2B5EF4-FFF2-40B4-BE49-F238E27FC236}">
                <a16:creationId xmlns:a16="http://schemas.microsoft.com/office/drawing/2014/main" id="{53E40C3A-41B8-E951-A9EA-C63CB9FE0F2D}"/>
              </a:ext>
            </a:extLst>
          </p:cNvPr>
          <p:cNvSpPr/>
          <p:nvPr/>
        </p:nvSpPr>
        <p:spPr>
          <a:xfrm>
            <a:off x="2817633" y="4189228"/>
            <a:ext cx="3285460" cy="292378"/>
          </a:xfrm>
          <a:custGeom>
            <a:avLst/>
            <a:gdLst>
              <a:gd name="connsiteX0" fmla="*/ 0 w 3285460"/>
              <a:gd name="connsiteY0" fmla="*/ 10632 h 292378"/>
              <a:gd name="connsiteX1" fmla="*/ 925032 w 3285460"/>
              <a:gd name="connsiteY1" fmla="*/ 276446 h 292378"/>
              <a:gd name="connsiteX2" fmla="*/ 2339162 w 3285460"/>
              <a:gd name="connsiteY2" fmla="*/ 233916 h 292378"/>
              <a:gd name="connsiteX3" fmla="*/ 3285460 w 3285460"/>
              <a:gd name="connsiteY3" fmla="*/ 0 h 292378"/>
            </a:gdLst>
            <a:ahLst/>
            <a:cxnLst>
              <a:cxn ang="0">
                <a:pos x="connsiteX0" y="connsiteY0"/>
              </a:cxn>
              <a:cxn ang="0">
                <a:pos x="connsiteX1" y="connsiteY1"/>
              </a:cxn>
              <a:cxn ang="0">
                <a:pos x="connsiteX2" y="connsiteY2"/>
              </a:cxn>
              <a:cxn ang="0">
                <a:pos x="connsiteX3" y="connsiteY3"/>
              </a:cxn>
            </a:cxnLst>
            <a:rect l="l" t="t" r="r" b="b"/>
            <a:pathLst>
              <a:path w="3285460" h="292378">
                <a:moveTo>
                  <a:pt x="0" y="10632"/>
                </a:moveTo>
                <a:cubicBezTo>
                  <a:pt x="267586" y="124932"/>
                  <a:pt x="535172" y="239232"/>
                  <a:pt x="925032" y="276446"/>
                </a:cubicBezTo>
                <a:cubicBezTo>
                  <a:pt x="1314892" y="313660"/>
                  <a:pt x="1945757" y="279990"/>
                  <a:pt x="2339162" y="233916"/>
                </a:cubicBezTo>
                <a:cubicBezTo>
                  <a:pt x="2732567" y="187842"/>
                  <a:pt x="3285460" y="0"/>
                  <a:pt x="3285460" y="0"/>
                </a:cubicBezTo>
              </a:path>
            </a:pathLst>
          </a:custGeom>
          <a:noFill/>
          <a:ln>
            <a:solidFill>
              <a:srgbClr val="BE4C4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E4C49"/>
              </a:solidFill>
            </a:endParaRPr>
          </a:p>
        </p:txBody>
      </p:sp>
      <p:sp>
        <p:nvSpPr>
          <p:cNvPr id="25" name="TextBox 24">
            <a:extLst>
              <a:ext uri="{FF2B5EF4-FFF2-40B4-BE49-F238E27FC236}">
                <a16:creationId xmlns:a16="http://schemas.microsoft.com/office/drawing/2014/main" id="{1DB690E0-E15F-7BA8-D0FD-D33C77C1DA91}"/>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4046AE-7567-CA9C-E069-6976F7993C02}"/>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644046AE-7567-CA9C-E069-6976F7993C02}"/>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161550-685F-C3F3-41D9-820B81E2EBC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F4161550-685F-C3F3-41D9-820B81E2EBC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44109EE-8562-C13A-367A-935E917F3690}"/>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sp>
        <p:nvSpPr>
          <p:cNvPr id="29" name="TextBox 28">
            <a:extLst>
              <a:ext uri="{FF2B5EF4-FFF2-40B4-BE49-F238E27FC236}">
                <a16:creationId xmlns:a16="http://schemas.microsoft.com/office/drawing/2014/main" id="{04FC3D51-24B2-6675-27C0-C253132C72B6}"/>
              </a:ext>
            </a:extLst>
          </p:cNvPr>
          <p:cNvSpPr txBox="1"/>
          <p:nvPr/>
        </p:nvSpPr>
        <p:spPr>
          <a:xfrm>
            <a:off x="7381026" y="4068359"/>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cxnSp>
        <p:nvCxnSpPr>
          <p:cNvPr id="31" name="Straight Arrow Connector 30">
            <a:extLst>
              <a:ext uri="{FF2B5EF4-FFF2-40B4-BE49-F238E27FC236}">
                <a16:creationId xmlns:a16="http://schemas.microsoft.com/office/drawing/2014/main" id="{96F20851-73ED-D203-3F06-674B33BE6783}"/>
              </a:ext>
            </a:extLst>
          </p:cNvPr>
          <p:cNvCxnSpPr>
            <a:cxnSpLocks/>
            <a:stCxn id="28"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176684-B5EB-BE64-10B7-F7E2F9B46FF5}"/>
              </a:ext>
            </a:extLst>
          </p:cNvPr>
          <p:cNvCxnSpPr>
            <a:cxnSpLocks/>
          </p:cNvCxnSpPr>
          <p:nvPr/>
        </p:nvCxnSpPr>
        <p:spPr>
          <a:xfrm flipH="1">
            <a:off x="6283842" y="4273671"/>
            <a:ext cx="1097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26857A77-3330-F45E-4673-75989A0242EA}"/>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40" name="TextBox 39">
            <a:extLst>
              <a:ext uri="{FF2B5EF4-FFF2-40B4-BE49-F238E27FC236}">
                <a16:creationId xmlns:a16="http://schemas.microsoft.com/office/drawing/2014/main" id="{1A72A812-311E-33A5-5694-CE3C8AC47314}"/>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41" name="TextBox 40">
            <a:extLst>
              <a:ext uri="{FF2B5EF4-FFF2-40B4-BE49-F238E27FC236}">
                <a16:creationId xmlns:a16="http://schemas.microsoft.com/office/drawing/2014/main" id="{26812DDE-E83B-147B-259F-2B8D96675E41}"/>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157910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E55B664-CAF6-713A-B096-8570A37FBA72}"/>
              </a:ext>
            </a:extLst>
          </p:cNvPr>
          <p:cNvCxnSpPr/>
          <p:nvPr/>
        </p:nvCxnSpPr>
        <p:spPr>
          <a:xfrm>
            <a:off x="1360972" y="1392865"/>
            <a:ext cx="0" cy="4146698"/>
          </a:xfrm>
          <a:prstGeom prst="line">
            <a:avLst/>
          </a:prstGeom>
        </p:spPr>
        <p:style>
          <a:lnRef idx="3">
            <a:schemeClr val="dk1"/>
          </a:lnRef>
          <a:fillRef idx="0">
            <a:schemeClr val="dk1"/>
          </a:fillRef>
          <a:effectRef idx="2">
            <a:schemeClr val="dk1"/>
          </a:effectRef>
          <a:fontRef idx="minor">
            <a:schemeClr val="tx1"/>
          </a:fontRef>
        </p:style>
      </p:cxnSp>
      <p:cxnSp>
        <p:nvCxnSpPr>
          <p:cNvPr id="3" name="Straight Connector 2">
            <a:extLst>
              <a:ext uri="{FF2B5EF4-FFF2-40B4-BE49-F238E27FC236}">
                <a16:creationId xmlns:a16="http://schemas.microsoft.com/office/drawing/2014/main" id="{B6ABB4E3-A6C5-D8E5-4D77-8A4EB23FB1A1}"/>
              </a:ext>
            </a:extLst>
          </p:cNvPr>
          <p:cNvCxnSpPr>
            <a:cxnSpLocks/>
          </p:cNvCxnSpPr>
          <p:nvPr/>
        </p:nvCxnSpPr>
        <p:spPr>
          <a:xfrm flipH="1">
            <a:off x="1339706" y="5528930"/>
            <a:ext cx="7495954"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E31791CA-4F7E-6168-48A1-8A0C69FABC16}"/>
              </a:ext>
            </a:extLst>
          </p:cNvPr>
          <p:cNvCxnSpPr/>
          <p:nvPr/>
        </p:nvCxnSpPr>
        <p:spPr>
          <a:xfrm>
            <a:off x="1339706" y="2519916"/>
            <a:ext cx="7070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C6C891C-DE0E-D60C-7A1D-AB11170D0EC7}"/>
              </a:ext>
            </a:extLst>
          </p:cNvPr>
          <p:cNvCxnSpPr/>
          <p:nvPr/>
        </p:nvCxnSpPr>
        <p:spPr>
          <a:xfrm>
            <a:off x="1350339" y="4678326"/>
            <a:ext cx="70812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Freeform: Shape 8">
            <a:extLst>
              <a:ext uri="{FF2B5EF4-FFF2-40B4-BE49-F238E27FC236}">
                <a16:creationId xmlns:a16="http://schemas.microsoft.com/office/drawing/2014/main" id="{54E52811-417D-F20C-98EF-91543418683C}"/>
              </a:ext>
            </a:extLst>
          </p:cNvPr>
          <p:cNvSpPr/>
          <p:nvPr/>
        </p:nvSpPr>
        <p:spPr>
          <a:xfrm>
            <a:off x="1818172" y="1775637"/>
            <a:ext cx="606056" cy="754912"/>
          </a:xfrm>
          <a:custGeom>
            <a:avLst/>
            <a:gdLst>
              <a:gd name="connsiteX0" fmla="*/ 0 w 606056"/>
              <a:gd name="connsiteY0" fmla="*/ 0 h 754912"/>
              <a:gd name="connsiteX1" fmla="*/ 606056 w 606056"/>
              <a:gd name="connsiteY1" fmla="*/ 754912 h 754912"/>
            </a:gdLst>
            <a:ahLst/>
            <a:cxnLst>
              <a:cxn ang="0">
                <a:pos x="connsiteX0" y="connsiteY0"/>
              </a:cxn>
              <a:cxn ang="0">
                <a:pos x="connsiteX1" y="connsiteY1"/>
              </a:cxn>
            </a:cxnLst>
            <a:rect l="l" t="t" r="r" b="b"/>
            <a:pathLst>
              <a:path w="606056" h="754912">
                <a:moveTo>
                  <a:pt x="0" y="0"/>
                </a:moveTo>
                <a:cubicBezTo>
                  <a:pt x="264928" y="324293"/>
                  <a:pt x="529856" y="648586"/>
                  <a:pt x="606056" y="754912"/>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0" name="Freeform: Shape 9">
            <a:extLst>
              <a:ext uri="{FF2B5EF4-FFF2-40B4-BE49-F238E27FC236}">
                <a16:creationId xmlns:a16="http://schemas.microsoft.com/office/drawing/2014/main" id="{81500201-C5AD-372C-5B31-EA092962DC61}"/>
              </a:ext>
            </a:extLst>
          </p:cNvPr>
          <p:cNvSpPr/>
          <p:nvPr/>
        </p:nvSpPr>
        <p:spPr>
          <a:xfrm>
            <a:off x="2413596" y="2519916"/>
            <a:ext cx="4167963" cy="1265495"/>
          </a:xfrm>
          <a:custGeom>
            <a:avLst/>
            <a:gdLst>
              <a:gd name="connsiteX0" fmla="*/ 0 w 4167963"/>
              <a:gd name="connsiteY0" fmla="*/ 0 h 1265495"/>
              <a:gd name="connsiteX1" fmla="*/ 265814 w 4167963"/>
              <a:gd name="connsiteY1" fmla="*/ 350875 h 1265495"/>
              <a:gd name="connsiteX2" fmla="*/ 637953 w 4167963"/>
              <a:gd name="connsiteY2" fmla="*/ 893135 h 1265495"/>
              <a:gd name="connsiteX3" fmla="*/ 1477925 w 4167963"/>
              <a:gd name="connsiteY3" fmla="*/ 701749 h 1265495"/>
              <a:gd name="connsiteX4" fmla="*/ 2732567 w 4167963"/>
              <a:gd name="connsiteY4" fmla="*/ 1265275 h 1265495"/>
              <a:gd name="connsiteX5" fmla="*/ 3678865 w 4167963"/>
              <a:gd name="connsiteY5" fmla="*/ 627321 h 1265495"/>
              <a:gd name="connsiteX6" fmla="*/ 4082902 w 4167963"/>
              <a:gd name="connsiteY6" fmla="*/ 191386 h 1265495"/>
              <a:gd name="connsiteX7" fmla="*/ 4167963 w 4167963"/>
              <a:gd name="connsiteY7" fmla="*/ 10633 h 12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963" h="1265495">
                <a:moveTo>
                  <a:pt x="0" y="0"/>
                </a:moveTo>
                <a:cubicBezTo>
                  <a:pt x="79744" y="101009"/>
                  <a:pt x="159489" y="202019"/>
                  <a:pt x="265814" y="350875"/>
                </a:cubicBezTo>
                <a:cubicBezTo>
                  <a:pt x="372139" y="499731"/>
                  <a:pt x="435935" y="834656"/>
                  <a:pt x="637953" y="893135"/>
                </a:cubicBezTo>
                <a:cubicBezTo>
                  <a:pt x="839972" y="951614"/>
                  <a:pt x="1128823" y="639726"/>
                  <a:pt x="1477925" y="701749"/>
                </a:cubicBezTo>
                <a:cubicBezTo>
                  <a:pt x="1827027" y="763772"/>
                  <a:pt x="2365744" y="1277680"/>
                  <a:pt x="2732567" y="1265275"/>
                </a:cubicBezTo>
                <a:cubicBezTo>
                  <a:pt x="3099390" y="1252870"/>
                  <a:pt x="3453809" y="806302"/>
                  <a:pt x="3678865" y="627321"/>
                </a:cubicBezTo>
                <a:cubicBezTo>
                  <a:pt x="3903921" y="448340"/>
                  <a:pt x="4001386" y="294167"/>
                  <a:pt x="4082902" y="191386"/>
                </a:cubicBezTo>
                <a:cubicBezTo>
                  <a:pt x="4164418" y="88605"/>
                  <a:pt x="4166190" y="49619"/>
                  <a:pt x="4167963" y="10633"/>
                </a:cubicBezTo>
              </a:path>
            </a:pathLst>
          </a:custGeom>
          <a:noFill/>
          <a:ln>
            <a:solidFill>
              <a:srgbClr val="618EC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DCE35CA-E602-15F8-4CA7-1A2D782D9DC7}"/>
              </a:ext>
            </a:extLst>
          </p:cNvPr>
          <p:cNvSpPr/>
          <p:nvPr/>
        </p:nvSpPr>
        <p:spPr>
          <a:xfrm>
            <a:off x="6581559" y="1850034"/>
            <a:ext cx="1733107" cy="669883"/>
          </a:xfrm>
          <a:custGeom>
            <a:avLst/>
            <a:gdLst>
              <a:gd name="connsiteX0" fmla="*/ 0 w 1733107"/>
              <a:gd name="connsiteY0" fmla="*/ 669883 h 669883"/>
              <a:gd name="connsiteX1" fmla="*/ 340241 w 1733107"/>
              <a:gd name="connsiteY1" fmla="*/ 180785 h 669883"/>
              <a:gd name="connsiteX2" fmla="*/ 839972 w 1733107"/>
              <a:gd name="connsiteY2" fmla="*/ 32 h 669883"/>
              <a:gd name="connsiteX3" fmla="*/ 1477925 w 1733107"/>
              <a:gd name="connsiteY3" fmla="*/ 191418 h 669883"/>
              <a:gd name="connsiteX4" fmla="*/ 1733107 w 1733107"/>
              <a:gd name="connsiteY4" fmla="*/ 95725 h 66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107" h="669883">
                <a:moveTo>
                  <a:pt x="0" y="669883"/>
                </a:moveTo>
                <a:cubicBezTo>
                  <a:pt x="100123" y="481155"/>
                  <a:pt x="200246" y="292427"/>
                  <a:pt x="340241" y="180785"/>
                </a:cubicBezTo>
                <a:cubicBezTo>
                  <a:pt x="480236" y="69143"/>
                  <a:pt x="650358" y="-1740"/>
                  <a:pt x="839972" y="32"/>
                </a:cubicBezTo>
                <a:cubicBezTo>
                  <a:pt x="1029586" y="1804"/>
                  <a:pt x="1329069" y="175469"/>
                  <a:pt x="1477925" y="191418"/>
                </a:cubicBezTo>
                <a:cubicBezTo>
                  <a:pt x="1626781" y="207367"/>
                  <a:pt x="1679944" y="151546"/>
                  <a:pt x="1733107" y="95725"/>
                </a:cubicBezTo>
              </a:path>
            </a:pathLst>
          </a:custGeom>
          <a:noFill/>
          <a:ln>
            <a:solidFill>
              <a:srgbClr val="618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18EC4"/>
              </a:solidFill>
            </a:endParaRPr>
          </a:p>
        </p:txBody>
      </p:sp>
      <p:sp>
        <p:nvSpPr>
          <p:cNvPr id="14" name="TextBox 13">
            <a:extLst>
              <a:ext uri="{FF2B5EF4-FFF2-40B4-BE49-F238E27FC236}">
                <a16:creationId xmlns:a16="http://schemas.microsoft.com/office/drawing/2014/main" id="{E27A9EE6-32CD-5553-D5AB-B4720A1675DE}"/>
              </a:ext>
            </a:extLst>
          </p:cNvPr>
          <p:cNvSpPr txBox="1"/>
          <p:nvPr/>
        </p:nvSpPr>
        <p:spPr>
          <a:xfrm rot="16200000">
            <a:off x="566970" y="3281548"/>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2E5458-5BB8-0294-6438-FA06797BDA05}"/>
                  </a:ext>
                </a:extLst>
              </p:cNvPr>
              <p:cNvSpPr txBox="1"/>
              <p:nvPr/>
            </p:nvSpPr>
            <p:spPr>
              <a:xfrm>
                <a:off x="8431623" y="2323965"/>
                <a:ext cx="747577"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4B7FBB"/>
                              </a:solidFill>
                              <a:latin typeface="Cambria Math" panose="02040503050406030204" pitchFamily="18" charset="0"/>
                              <a:cs typeface="Times New Roman" panose="02020603050405020304" pitchFamily="18" charset="0"/>
                            </a:rPr>
                          </m:ctrlPr>
                        </m:sSubPr>
                        <m:e>
                          <m:r>
                            <a:rPr lang="en-US" b="0" i="1" smtClean="0">
                              <a:solidFill>
                                <a:srgbClr val="4B7FBB"/>
                              </a:solidFill>
                              <a:latin typeface="Cambria Math" panose="02040503050406030204" pitchFamily="18" charset="0"/>
                              <a:cs typeface="Times New Roman" panose="02020603050405020304" pitchFamily="18" charset="0"/>
                            </a:rPr>
                            <m:t>𝑇</m:t>
                          </m:r>
                        </m:e>
                        <m:sub>
                          <m:r>
                            <a:rPr lang="en-US" b="0" i="1" smtClean="0">
                              <a:solidFill>
                                <a:srgbClr val="4B7FBB"/>
                              </a:solidFill>
                              <a:latin typeface="Cambria Math" panose="02040503050406030204" pitchFamily="18" charset="0"/>
                              <a:cs typeface="Times New Roman" panose="02020603050405020304" pitchFamily="18" charset="0"/>
                            </a:rPr>
                            <m:t>h𝑖𝑔h</m:t>
                          </m:r>
                        </m:sub>
                      </m:sSub>
                    </m:oMath>
                  </m:oMathPara>
                </a14:m>
                <a:endParaRPr lang="en-US" dirty="0">
                  <a:solidFill>
                    <a:srgbClr val="4B7FBB"/>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D52E5458-5BB8-0294-6438-FA06797BDA05}"/>
                  </a:ext>
                </a:extLst>
              </p:cNvPr>
              <p:cNvSpPr txBox="1">
                <a:spLocks noRot="1" noChangeAspect="1" noMove="1" noResize="1" noEditPoints="1" noAdjustHandles="1" noChangeArrowheads="1" noChangeShapeType="1" noTextEdit="1"/>
              </p:cNvSpPr>
              <p:nvPr/>
            </p:nvSpPr>
            <p:spPr>
              <a:xfrm>
                <a:off x="8431623" y="2323965"/>
                <a:ext cx="747577" cy="391902"/>
              </a:xfrm>
              <a:prstGeom prst="rect">
                <a:avLst/>
              </a:prstGeom>
              <a:blipFill>
                <a:blip r:embed="rId2"/>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AAB741-B5C0-D9E0-8123-730A321EC836}"/>
                  </a:ext>
                </a:extLst>
              </p:cNvPr>
              <p:cNvSpPr txBox="1"/>
              <p:nvPr/>
            </p:nvSpPr>
            <p:spPr>
              <a:xfrm>
                <a:off x="8431623" y="4481606"/>
                <a:ext cx="665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BE4C49"/>
                              </a:solidFill>
                              <a:latin typeface="Cambria Math" panose="02040503050406030204" pitchFamily="18" charset="0"/>
                              <a:cs typeface="Times New Roman" panose="02020603050405020304" pitchFamily="18" charset="0"/>
                            </a:rPr>
                          </m:ctrlPr>
                        </m:sSubPr>
                        <m:e>
                          <m:r>
                            <a:rPr lang="en-US" b="0" i="1" smtClean="0">
                              <a:solidFill>
                                <a:srgbClr val="BE4C49"/>
                              </a:solidFill>
                              <a:latin typeface="Cambria Math" panose="02040503050406030204" pitchFamily="18" charset="0"/>
                              <a:cs typeface="Times New Roman" panose="02020603050405020304" pitchFamily="18" charset="0"/>
                            </a:rPr>
                            <m:t>𝑇</m:t>
                          </m:r>
                        </m:e>
                        <m:sub>
                          <m:r>
                            <a:rPr lang="en-US" b="0" i="1" smtClean="0">
                              <a:solidFill>
                                <a:srgbClr val="BE4C49"/>
                              </a:solidFill>
                              <a:latin typeface="Cambria Math" panose="02040503050406030204" pitchFamily="18" charset="0"/>
                              <a:cs typeface="Times New Roman" panose="02020603050405020304" pitchFamily="18" charset="0"/>
                            </a:rPr>
                            <m:t>𝑙𝑜𝑤</m:t>
                          </m:r>
                        </m:sub>
                      </m:sSub>
                    </m:oMath>
                  </m:oMathPara>
                </a14:m>
                <a:endParaRPr lang="en-US" dirty="0">
                  <a:solidFill>
                    <a:srgbClr val="BE4C49"/>
                  </a:solidFill>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D3AAB741-B5C0-D9E0-8123-730A321EC836}"/>
                  </a:ext>
                </a:extLst>
              </p:cNvPr>
              <p:cNvSpPr txBox="1">
                <a:spLocks noRot="1" noChangeAspect="1" noMove="1" noResize="1" noEditPoints="1" noAdjustHandles="1" noChangeArrowheads="1" noChangeShapeType="1" noTextEdit="1"/>
              </p:cNvSpPr>
              <p:nvPr/>
            </p:nvSpPr>
            <p:spPr>
              <a:xfrm>
                <a:off x="8431623" y="4481606"/>
                <a:ext cx="665823" cy="369332"/>
              </a:xfrm>
              <a:prstGeom prst="rect">
                <a:avLst/>
              </a:prstGeom>
              <a:blipFill>
                <a:blip r:embed="rId3"/>
                <a:stretch>
                  <a:fillRect b="-163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A3548D-F330-C777-8C47-8DD874086A22}"/>
              </a:ext>
            </a:extLst>
          </p:cNvPr>
          <p:cNvSpPr txBox="1"/>
          <p:nvPr/>
        </p:nvSpPr>
        <p:spPr>
          <a:xfrm>
            <a:off x="7381026" y="2993848"/>
            <a:ext cx="960519"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An edge</a:t>
            </a:r>
          </a:p>
        </p:txBody>
      </p:sp>
      <p:cxnSp>
        <p:nvCxnSpPr>
          <p:cNvPr id="30" name="Straight Arrow Connector 29">
            <a:extLst>
              <a:ext uri="{FF2B5EF4-FFF2-40B4-BE49-F238E27FC236}">
                <a16:creationId xmlns:a16="http://schemas.microsoft.com/office/drawing/2014/main" id="{E33CE065-DC6E-D88D-E0DF-19EE1FB73C08}"/>
              </a:ext>
            </a:extLst>
          </p:cNvPr>
          <p:cNvCxnSpPr>
            <a:cxnSpLocks/>
            <a:stCxn id="19" idx="1"/>
          </p:cNvCxnSpPr>
          <p:nvPr/>
        </p:nvCxnSpPr>
        <p:spPr>
          <a:xfrm flipH="1">
            <a:off x="6474982" y="3178514"/>
            <a:ext cx="90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7FE2F49-DF6D-D8B2-6B42-56176773EEEE}"/>
              </a:ext>
            </a:extLst>
          </p:cNvPr>
          <p:cNvSpPr txBox="1"/>
          <p:nvPr/>
        </p:nvSpPr>
        <p:spPr>
          <a:xfrm>
            <a:off x="3750000" y="1963979"/>
            <a:ext cx="1293944" cy="369332"/>
          </a:xfrm>
          <a:prstGeom prst="rect">
            <a:avLst/>
          </a:prstGeom>
          <a:noFill/>
        </p:spPr>
        <p:txBody>
          <a:bodyPr wrap="none" rtlCol="0">
            <a:spAutoFit/>
          </a:bodyPr>
          <a:lstStyle/>
          <a:p>
            <a:r>
              <a:rPr lang="en-US" dirty="0">
                <a:solidFill>
                  <a:srgbClr val="4B7FBB"/>
                </a:solidFill>
                <a:latin typeface="Times New Roman" panose="02020603050405020304" pitchFamily="18" charset="0"/>
                <a:cs typeface="Times New Roman" panose="02020603050405020304" pitchFamily="18" charset="0"/>
              </a:rPr>
              <a:t>Strong edge</a:t>
            </a:r>
          </a:p>
        </p:txBody>
      </p:sp>
      <p:sp>
        <p:nvSpPr>
          <p:cNvPr id="34" name="TextBox 33">
            <a:extLst>
              <a:ext uri="{FF2B5EF4-FFF2-40B4-BE49-F238E27FC236}">
                <a16:creationId xmlns:a16="http://schemas.microsoft.com/office/drawing/2014/main" id="{6398211F-28A8-A25C-48D9-63CA917F21F9}"/>
              </a:ext>
            </a:extLst>
          </p:cNvPr>
          <p:cNvSpPr txBox="1"/>
          <p:nvPr/>
        </p:nvSpPr>
        <p:spPr>
          <a:xfrm>
            <a:off x="1474228" y="3470425"/>
            <a:ext cx="1198533" cy="369332"/>
          </a:xfrm>
          <a:prstGeom prst="rect">
            <a:avLst/>
          </a:prstGeom>
          <a:noFill/>
        </p:spPr>
        <p:txBody>
          <a:bodyPr wrap="none" rtlCol="0">
            <a:spAutoFit/>
          </a:bodyPr>
          <a:lstStyle/>
          <a:p>
            <a:r>
              <a:rPr lang="en-US" dirty="0">
                <a:solidFill>
                  <a:srgbClr val="55667A"/>
                </a:solidFill>
                <a:latin typeface="Times New Roman" panose="02020603050405020304" pitchFamily="18" charset="0"/>
                <a:cs typeface="Times New Roman" panose="02020603050405020304" pitchFamily="18" charset="0"/>
              </a:rPr>
              <a:t>Weak edge</a:t>
            </a:r>
          </a:p>
        </p:txBody>
      </p:sp>
      <p:sp>
        <p:nvSpPr>
          <p:cNvPr id="35" name="TextBox 34">
            <a:extLst>
              <a:ext uri="{FF2B5EF4-FFF2-40B4-BE49-F238E27FC236}">
                <a16:creationId xmlns:a16="http://schemas.microsoft.com/office/drawing/2014/main" id="{5BB34FC1-0ECD-3856-4E6F-A4AB098D090D}"/>
              </a:ext>
            </a:extLst>
          </p:cNvPr>
          <p:cNvSpPr txBox="1"/>
          <p:nvPr/>
        </p:nvSpPr>
        <p:spPr>
          <a:xfrm>
            <a:off x="1420997" y="4790265"/>
            <a:ext cx="1300356" cy="369332"/>
          </a:xfrm>
          <a:prstGeom prst="rect">
            <a:avLst/>
          </a:prstGeom>
          <a:noFill/>
        </p:spPr>
        <p:txBody>
          <a:bodyPr wrap="none" rtlCol="0">
            <a:spAutoFit/>
          </a:bodyPr>
          <a:lstStyle/>
          <a:p>
            <a:r>
              <a:rPr lang="en-US" dirty="0">
                <a:solidFill>
                  <a:srgbClr val="BE4C49"/>
                </a:solidFill>
                <a:latin typeface="Times New Roman" panose="02020603050405020304" pitchFamily="18" charset="0"/>
                <a:cs typeface="Times New Roman" panose="02020603050405020304" pitchFamily="18" charset="0"/>
              </a:rPr>
              <a:t>Not an edge</a:t>
            </a:r>
          </a:p>
        </p:txBody>
      </p:sp>
    </p:spTree>
    <p:extLst>
      <p:ext uri="{BB962C8B-B14F-4D97-AF65-F5344CB8AC3E}">
        <p14:creationId xmlns:p14="http://schemas.microsoft.com/office/powerpoint/2010/main" val="395632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7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AE841-B27B-132B-DBCC-86E0F3D39C21}"/>
              </a:ext>
            </a:extLst>
          </p:cNvPr>
          <p:cNvPicPr>
            <a:picLocks noChangeAspect="1"/>
          </p:cNvPicPr>
          <p:nvPr/>
        </p:nvPicPr>
        <p:blipFill>
          <a:blip r:embed="rId3"/>
          <a:stretch>
            <a:fillRect/>
          </a:stretch>
        </p:blipFill>
        <p:spPr>
          <a:xfrm>
            <a:off x="1518598" y="4284"/>
            <a:ext cx="9154803" cy="6849431"/>
          </a:xfrm>
          <a:prstGeom prst="rect">
            <a:avLst/>
          </a:prstGeom>
        </p:spPr>
      </p:pic>
    </p:spTree>
    <p:extLst>
      <p:ext uri="{BB962C8B-B14F-4D97-AF65-F5344CB8AC3E}">
        <p14:creationId xmlns:p14="http://schemas.microsoft.com/office/powerpoint/2010/main" val="20219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2C6AA-836A-0CCC-13E6-D1976E59D21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CADD80D-BAE4-9DE7-9DA3-6DC1930D16C4}"/>
              </a:ext>
            </a:extLst>
          </p:cNvPr>
          <p:cNvPicPr>
            <a:picLocks noChangeAspect="1"/>
          </p:cNvPicPr>
          <p:nvPr/>
        </p:nvPicPr>
        <p:blipFill>
          <a:blip r:embed="rId3"/>
          <a:stretch>
            <a:fillRect/>
          </a:stretch>
        </p:blipFill>
        <p:spPr>
          <a:xfrm>
            <a:off x="1536665" y="0"/>
            <a:ext cx="9118670" cy="6858000"/>
          </a:xfrm>
          <a:prstGeom prst="rect">
            <a:avLst/>
          </a:prstGeom>
        </p:spPr>
      </p:pic>
    </p:spTree>
    <p:extLst>
      <p:ext uri="{BB962C8B-B14F-4D97-AF65-F5344CB8AC3E}">
        <p14:creationId xmlns:p14="http://schemas.microsoft.com/office/powerpoint/2010/main" val="338156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11" name="Picture 10" descr="A close-up of a grey and white image&#10;&#10;AI-generated content may be incorrect.">
            <a:extLst>
              <a:ext uri="{FF2B5EF4-FFF2-40B4-BE49-F238E27FC236}">
                <a16:creationId xmlns:a16="http://schemas.microsoft.com/office/drawing/2014/main" id="{DE172AEA-9286-9465-C449-373EC52C2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spTree>
    <p:extLst>
      <p:ext uri="{BB962C8B-B14F-4D97-AF65-F5344CB8AC3E}">
        <p14:creationId xmlns:p14="http://schemas.microsoft.com/office/powerpoint/2010/main" val="3083772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B1B8-4DB9-61CB-49A5-2C2DE3DC22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657247-9A08-F9CF-02E3-EB7D36CDE78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88A980C8-77B0-D9F5-FD8C-61ECB4E6E346}"/>
              </a:ext>
            </a:extLst>
          </p:cNvPr>
          <p:cNvPicPr>
            <a:picLocks noChangeAspect="1"/>
          </p:cNvPicPr>
          <p:nvPr/>
        </p:nvPicPr>
        <p:blipFill>
          <a:blip r:embed="rId2"/>
          <a:stretch>
            <a:fillRect/>
          </a:stretch>
        </p:blipFill>
        <p:spPr>
          <a:xfrm>
            <a:off x="1055729" y="0"/>
            <a:ext cx="10080541" cy="6858000"/>
          </a:xfrm>
          <a:prstGeom prst="rect">
            <a:avLst/>
          </a:prstGeom>
        </p:spPr>
      </p:pic>
    </p:spTree>
    <p:extLst>
      <p:ext uri="{BB962C8B-B14F-4D97-AF65-F5344CB8AC3E}">
        <p14:creationId xmlns:p14="http://schemas.microsoft.com/office/powerpoint/2010/main" val="263301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blurry image of a person's body&#10;&#10;AI-generated content may be incorrect.">
            <a:extLst>
              <a:ext uri="{FF2B5EF4-FFF2-40B4-BE49-F238E27FC236}">
                <a16:creationId xmlns:a16="http://schemas.microsoft.com/office/drawing/2014/main" id="{5EEAF01B-385F-5F17-3E0B-06450608D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pic>
        <p:nvPicPr>
          <p:cNvPr id="7" name="Picture 6" descr="A close-up of a greyscale image&#10;&#10;AI-generated content may be incorrect.">
            <a:extLst>
              <a:ext uri="{FF2B5EF4-FFF2-40B4-BE49-F238E27FC236}">
                <a16:creationId xmlns:a16="http://schemas.microsoft.com/office/drawing/2014/main" id="{8DBF6FAD-3AD4-EEF2-259B-4EB16656B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1" cy="2971800"/>
          </a:xfrm>
          <a:prstGeom prst="rect">
            <a:avLst/>
          </a:prstGeom>
        </p:spPr>
      </p:pic>
      <p:sp>
        <p:nvSpPr>
          <p:cNvPr id="12" name="Title 1">
            <a:extLst>
              <a:ext uri="{FF2B5EF4-FFF2-40B4-BE49-F238E27FC236}">
                <a16:creationId xmlns:a16="http://schemas.microsoft.com/office/drawing/2014/main" id="{A5061BE4-9B28-1354-0152-B7E47BF9A748}"/>
              </a:ext>
            </a:extLst>
          </p:cNvPr>
          <p:cNvSpPr>
            <a:spLocks noGrp="1"/>
          </p:cNvSpPr>
          <p:nvPr>
            <p:ph type="title"/>
          </p:nvPr>
        </p:nvSpPr>
        <p:spPr>
          <a:xfrm>
            <a:off x="334963" y="146050"/>
            <a:ext cx="7407275" cy="368300"/>
          </a:xfrm>
        </p:spPr>
        <p:txBody>
          <a:bodyPr/>
          <a:lstStyle/>
          <a:p>
            <a:r>
              <a:rPr lang="en-US" dirty="0"/>
              <a:t>Sigma r = constant</a:t>
            </a:r>
          </a:p>
        </p:txBody>
      </p:sp>
      <p:pic>
        <p:nvPicPr>
          <p:cNvPr id="17" name="Picture 16" descr="A blurry image of a person's body&#10;&#10;AI-generated content may be incorrect.">
            <a:extLst>
              <a:ext uri="{FF2B5EF4-FFF2-40B4-BE49-F238E27FC236}">
                <a16:creationId xmlns:a16="http://schemas.microsoft.com/office/drawing/2014/main" id="{0346840F-0614-AD0C-12BE-C1797167E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9" name="Picture 18" descr="A blurry image of a person's body&#10;&#10;AI-generated content may be incorrect.">
            <a:extLst>
              <a:ext uri="{FF2B5EF4-FFF2-40B4-BE49-F238E27FC236}">
                <a16:creationId xmlns:a16="http://schemas.microsoft.com/office/drawing/2014/main" id="{C815FC16-418E-193F-0049-4045FDEF4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21" name="Picture 20" descr="A blurry image of a person's body&#10;&#10;AI-generated content may be incorrect.">
            <a:extLst>
              <a:ext uri="{FF2B5EF4-FFF2-40B4-BE49-F238E27FC236}">
                <a16:creationId xmlns:a16="http://schemas.microsoft.com/office/drawing/2014/main" id="{02FA2346-9FAD-A935-58A3-E1C3F9A9C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5" y="1801898"/>
            <a:ext cx="3678801" cy="2971800"/>
          </a:xfrm>
          <a:prstGeom prst="rect">
            <a:avLst/>
          </a:prstGeom>
        </p:spPr>
      </p:pic>
    </p:spTree>
    <p:extLst>
      <p:ext uri="{BB962C8B-B14F-4D97-AF65-F5344CB8AC3E}">
        <p14:creationId xmlns:p14="http://schemas.microsoft.com/office/powerpoint/2010/main" val="427037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2F54-C3BF-D525-6602-6AFB23AB47E8}"/>
              </a:ext>
            </a:extLst>
          </p:cNvPr>
          <p:cNvSpPr>
            <a:spLocks noGrp="1"/>
          </p:cNvSpPr>
          <p:nvPr>
            <p:ph type="title"/>
          </p:nvPr>
        </p:nvSpPr>
        <p:spPr/>
        <p:txBody>
          <a:bodyPr/>
          <a:lstStyle/>
          <a:p>
            <a:r>
              <a:rPr lang="en-US" dirty="0"/>
              <a:t>Sigma r = constant</a:t>
            </a:r>
          </a:p>
        </p:txBody>
      </p:sp>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=2.0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1" name="Picture 10" descr="Blur blurry image of a person's fingerprint&#10;&#10;AI-generated content may be incorrect.">
            <a:extLst>
              <a:ext uri="{FF2B5EF4-FFF2-40B4-BE49-F238E27FC236}">
                <a16:creationId xmlns:a16="http://schemas.microsoft.com/office/drawing/2014/main" id="{EFEEA2F4-2AA4-914B-EFA1-F359E1BDA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77" y="1801898"/>
            <a:ext cx="3678801" cy="2971800"/>
          </a:xfrm>
          <a:prstGeom prst="rect">
            <a:avLst/>
          </a:prstGeom>
        </p:spPr>
      </p:pic>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A close-up of a greyscale image&#10;&#10;AI-generated content may be incorrect.">
            <a:extLst>
              <a:ext uri="{FF2B5EF4-FFF2-40B4-BE49-F238E27FC236}">
                <a16:creationId xmlns:a16="http://schemas.microsoft.com/office/drawing/2014/main" id="{B0B3DE3D-3D68-0F88-5B77-CF9798B81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3" y="1801898"/>
            <a:ext cx="3678801" cy="2971800"/>
          </a:xfrm>
          <a:prstGeom prst="rect">
            <a:avLst/>
          </a:prstGeom>
        </p:spPr>
      </p:pic>
      <p:pic>
        <p:nvPicPr>
          <p:cNvPr id="14" name="Picture 13" descr="A blurry image of a person's finger&#10;&#10;AI-generated content may be incorrect.">
            <a:extLst>
              <a:ext uri="{FF2B5EF4-FFF2-40B4-BE49-F238E27FC236}">
                <a16:creationId xmlns:a16="http://schemas.microsoft.com/office/drawing/2014/main" id="{AF73502A-22C2-49DA-1334-734C997348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60" y="1801898"/>
            <a:ext cx="3678801" cy="2971800"/>
          </a:xfrm>
          <a:prstGeom prst="rect">
            <a:avLst/>
          </a:prstGeom>
        </p:spPr>
      </p:pic>
    </p:spTree>
    <p:extLst>
      <p:ext uri="{BB962C8B-B14F-4D97-AF65-F5344CB8AC3E}">
        <p14:creationId xmlns:p14="http://schemas.microsoft.com/office/powerpoint/2010/main" val="420012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spTree>
    <p:extLst>
      <p:ext uri="{BB962C8B-B14F-4D97-AF65-F5344CB8AC3E}">
        <p14:creationId xmlns:p14="http://schemas.microsoft.com/office/powerpoint/2010/main" val="147423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822049" y="4773698"/>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=10.0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15</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822049" y="4773698"/>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4" name="Picture 3" descr="Blur blurry image of a person's fingerprint&#10;&#10;AI-generated content may be incorrect.">
            <a:extLst>
              <a:ext uri="{FF2B5EF4-FFF2-40B4-BE49-F238E27FC236}">
                <a16:creationId xmlns:a16="http://schemas.microsoft.com/office/drawing/2014/main" id="{1EE6C473-37F0-55BF-9387-90752B5E0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8" y="1801898"/>
            <a:ext cx="3678801" cy="2971800"/>
          </a:xfrm>
          <a:prstGeom prst="rect">
            <a:avLst/>
          </a:prstGeom>
        </p:spPr>
      </p:pic>
      <p:sp>
        <p:nvSpPr>
          <p:cNvPr id="14" name="Title 1">
            <a:extLst>
              <a:ext uri="{FF2B5EF4-FFF2-40B4-BE49-F238E27FC236}">
                <a16:creationId xmlns:a16="http://schemas.microsoft.com/office/drawing/2014/main" id="{30650505-E75E-85C1-234D-78D2C4E31DB5}"/>
              </a:ext>
            </a:extLst>
          </p:cNvPr>
          <p:cNvSpPr>
            <a:spLocks noGrp="1"/>
          </p:cNvSpPr>
          <p:nvPr>
            <p:ph type="title"/>
          </p:nvPr>
        </p:nvSpPr>
        <p:spPr>
          <a:xfrm>
            <a:off x="335360" y="145499"/>
            <a:ext cx="7406613" cy="369524"/>
          </a:xfrm>
        </p:spPr>
        <p:txBody>
          <a:bodyPr/>
          <a:lstStyle/>
          <a:p>
            <a:r>
              <a:rPr lang="en-US" dirty="0"/>
              <a:t>Sigma r = constant</a:t>
            </a:r>
          </a:p>
        </p:txBody>
      </p:sp>
      <p:pic>
        <p:nvPicPr>
          <p:cNvPr id="3" name="Picture 2" descr="A close-up of a greyscale image&#10;&#10;AI-generated content may be incorrect.">
            <a:extLst>
              <a:ext uri="{FF2B5EF4-FFF2-40B4-BE49-F238E27FC236}">
                <a16:creationId xmlns:a16="http://schemas.microsoft.com/office/drawing/2014/main" id="{0700FB19-833B-5A09-E995-3C4AEE920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025" y="1801898"/>
            <a:ext cx="3678801" cy="2971800"/>
          </a:xfrm>
          <a:prstGeom prst="rect">
            <a:avLst/>
          </a:prstGeom>
        </p:spPr>
      </p:pic>
      <p:pic>
        <p:nvPicPr>
          <p:cNvPr id="6" name="Picture 5" descr="A blurry image of a person's body&#10;&#10;AI-generated content may be incorrect.">
            <a:extLst>
              <a:ext uri="{FF2B5EF4-FFF2-40B4-BE49-F238E27FC236}">
                <a16:creationId xmlns:a16="http://schemas.microsoft.com/office/drawing/2014/main" id="{5BEFE766-AA56-46A8-2242-5FFC022CB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6657" y="1796582"/>
            <a:ext cx="3678801" cy="2971800"/>
          </a:xfrm>
          <a:prstGeom prst="rect">
            <a:avLst/>
          </a:prstGeom>
        </p:spPr>
      </p:pic>
    </p:spTree>
    <p:extLst>
      <p:ext uri="{BB962C8B-B14F-4D97-AF65-F5344CB8AC3E}">
        <p14:creationId xmlns:p14="http://schemas.microsoft.com/office/powerpoint/2010/main" val="418533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5AF0EB-8995-452A-B6E1-D4B948CB4F80}"/>
              </a:ext>
            </a:extLst>
          </p:cNvPr>
          <p:cNvSpPr txBox="1"/>
          <p:nvPr/>
        </p:nvSpPr>
        <p:spPr>
          <a:xfrm>
            <a:off x="1252072" y="4773698"/>
            <a:ext cx="160172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a:p>
            <a:r>
              <a:rPr lang="en-US" dirty="0">
                <a:latin typeface="Times New Roman" panose="02020603050405020304" pitchFamily="18" charset="0"/>
                <a:cs typeface="Times New Roman" panose="02020603050405020304" pitchFamily="18" charset="0"/>
              </a:rPr>
              <a:t>307x248 pixels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A7BE4F-32C6-DAC9-EB1A-6579EF37B2AD}"/>
                  </a:ext>
                </a:extLst>
              </p:cNvPr>
              <p:cNvSpPr txBox="1"/>
              <p:nvPr/>
            </p:nvSpPr>
            <p:spPr>
              <a:xfrm>
                <a:off x="4532401" y="4773699"/>
                <a:ext cx="30271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Gaussian filter 9x9 </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8A7BE4F-32C6-DAC9-EB1A-6579EF37B2AD}"/>
                  </a:ext>
                </a:extLst>
              </p:cNvPr>
              <p:cNvSpPr txBox="1">
                <a:spLocks noRot="1" noChangeAspect="1" noMove="1" noResize="1" noEditPoints="1" noAdjustHandles="1" noChangeArrowheads="1" noChangeShapeType="1" noTextEdit="1"/>
              </p:cNvSpPr>
              <p:nvPr/>
            </p:nvSpPr>
            <p:spPr>
              <a:xfrm>
                <a:off x="4532401" y="4773699"/>
                <a:ext cx="3027191" cy="646331"/>
              </a:xfrm>
              <a:prstGeom prst="rect">
                <a:avLst/>
              </a:prstGeom>
              <a:blipFill>
                <a:blip r:embed="rId2"/>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6EF37-63FF-B516-3B17-9089E45B3439}"/>
                  </a:ext>
                </a:extLst>
              </p:cNvPr>
              <p:cNvSpPr txBox="1"/>
              <p:nvPr/>
            </p:nvSpPr>
            <p:spPr>
              <a:xfrm>
                <a:off x="7921808" y="4773697"/>
                <a:ext cx="400949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Bilateral filter 9x9</a:t>
                </a:r>
              </a:p>
              <a:p>
                <a:pPr algn="ct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𝑠</m:t>
                        </m:r>
                      </m:sub>
                    </m:sSub>
                    <m:r>
                      <a:rPr lang="en-US" b="0" i="1" smtClean="0">
                        <a:latin typeface="Cambria Math" panose="02040503050406030204" pitchFamily="18" charset="0"/>
                        <a:cs typeface="Times New Roman" panose="02020603050405020304" pitchFamily="18" charset="0"/>
                      </a:rPr>
                      <m:t>=3.0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5956EF37-63FF-B516-3B17-9089E45B3439}"/>
                  </a:ext>
                </a:extLst>
              </p:cNvPr>
              <p:cNvSpPr txBox="1">
                <a:spLocks noRot="1" noChangeAspect="1" noMove="1" noResize="1" noEditPoints="1" noAdjustHandles="1" noChangeArrowheads="1" noChangeShapeType="1" noTextEdit="1"/>
              </p:cNvSpPr>
              <p:nvPr/>
            </p:nvSpPr>
            <p:spPr>
              <a:xfrm>
                <a:off x="7921808" y="4773697"/>
                <a:ext cx="4009494" cy="646331"/>
              </a:xfrm>
              <a:prstGeom prst="rect">
                <a:avLst/>
              </a:prstGeom>
              <a:blipFill>
                <a:blip r:embed="rId3"/>
                <a:stretch>
                  <a:fillRect t="-4717" b="-14151"/>
                </a:stretch>
              </a:blipFill>
            </p:spPr>
            <p:txBody>
              <a:bodyPr/>
              <a:lstStyle/>
              <a:p>
                <a:r>
                  <a:rPr lang="en-US">
                    <a:noFill/>
                  </a:rPr>
                  <a:t> </a:t>
                </a:r>
              </a:p>
            </p:txBody>
          </p:sp>
        </mc:Fallback>
      </mc:AlternateContent>
      <p:pic>
        <p:nvPicPr>
          <p:cNvPr id="13" name="Picture 12" descr="A close-up of a greyscale image&#10;&#10;AI-generated content may be incorrect.">
            <a:extLst>
              <a:ext uri="{FF2B5EF4-FFF2-40B4-BE49-F238E27FC236}">
                <a16:creationId xmlns:a16="http://schemas.microsoft.com/office/drawing/2014/main" id="{2A178A1F-64E3-1C53-1521-2FE3E5CD0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41" y="1801898"/>
            <a:ext cx="3678801" cy="2971800"/>
          </a:xfrm>
          <a:prstGeom prst="rect">
            <a:avLst/>
          </a:prstGeom>
        </p:spPr>
      </p:pic>
      <p:pic>
        <p:nvPicPr>
          <p:cNvPr id="5" name="Picture 4" descr="Blur blurry image of a person's face&#10;&#10;AI-generated content may be incorrect.">
            <a:extLst>
              <a:ext uri="{FF2B5EF4-FFF2-40B4-BE49-F238E27FC236}">
                <a16:creationId xmlns:a16="http://schemas.microsoft.com/office/drawing/2014/main" id="{1F130DD5-5878-E69D-ECF5-E596BC7F3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599" y="1801898"/>
            <a:ext cx="3678801" cy="2971800"/>
          </a:xfrm>
          <a:prstGeom prst="rect">
            <a:avLst/>
          </a:prstGeom>
        </p:spPr>
      </p:pic>
      <p:pic>
        <p:nvPicPr>
          <p:cNvPr id="7" name="Picture 6" descr="A close-up of a grey and white image&#10;&#10;AI-generated content may be incorrect.">
            <a:extLst>
              <a:ext uri="{FF2B5EF4-FFF2-40B4-BE49-F238E27FC236}">
                <a16:creationId xmlns:a16="http://schemas.microsoft.com/office/drawing/2014/main" id="{F5A31973-9572-FD03-4176-57298EDEB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154" y="1801898"/>
            <a:ext cx="3678802" cy="2971800"/>
          </a:xfrm>
          <a:prstGeom prst="rect">
            <a:avLst/>
          </a:prstGeom>
        </p:spPr>
      </p:pic>
      <p:sp>
        <p:nvSpPr>
          <p:cNvPr id="14" name="Title 1">
            <a:extLst>
              <a:ext uri="{FF2B5EF4-FFF2-40B4-BE49-F238E27FC236}">
                <a16:creationId xmlns:a16="http://schemas.microsoft.com/office/drawing/2014/main" id="{298B6A31-292E-636E-BAE3-944C4E3DA451}"/>
              </a:ext>
            </a:extLst>
          </p:cNvPr>
          <p:cNvSpPr>
            <a:spLocks noGrp="1"/>
          </p:cNvSpPr>
          <p:nvPr>
            <p:ph type="title"/>
          </p:nvPr>
        </p:nvSpPr>
        <p:spPr>
          <a:xfrm>
            <a:off x="335360" y="145499"/>
            <a:ext cx="7406613" cy="369524"/>
          </a:xfrm>
        </p:spPr>
        <p:txBody>
          <a:bodyPr/>
          <a:lstStyle/>
          <a:p>
            <a:r>
              <a:rPr lang="en-US" dirty="0"/>
              <a:t>Sigma s = constant</a:t>
            </a:r>
          </a:p>
        </p:txBody>
      </p:sp>
      <p:pic>
        <p:nvPicPr>
          <p:cNvPr id="3" name="Picture 2" descr="A close-up of a greyscale image&#10;&#10;AI-generated content may be incorrect.">
            <a:extLst>
              <a:ext uri="{FF2B5EF4-FFF2-40B4-BE49-F238E27FC236}">
                <a16:creationId xmlns:a16="http://schemas.microsoft.com/office/drawing/2014/main" id="{22A7C4FF-0A0B-4CB7-963F-35DB651EE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155" y="1801898"/>
            <a:ext cx="3678801" cy="2971800"/>
          </a:xfrm>
          <a:prstGeom prst="rect">
            <a:avLst/>
          </a:prstGeom>
        </p:spPr>
      </p:pic>
      <p:pic>
        <p:nvPicPr>
          <p:cNvPr id="6" name="Picture 5" descr="A blurry image of a person's finger&#10;&#10;AI-generated content may be incorrect.">
            <a:extLst>
              <a:ext uri="{FF2B5EF4-FFF2-40B4-BE49-F238E27FC236}">
                <a16:creationId xmlns:a16="http://schemas.microsoft.com/office/drawing/2014/main" id="{F740AF7F-6D8A-FD49-C8FB-9BFB3363D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3532" y="1801898"/>
            <a:ext cx="3678801" cy="2971800"/>
          </a:xfrm>
          <a:prstGeom prst="rect">
            <a:avLst/>
          </a:prstGeom>
        </p:spPr>
      </p:pic>
      <p:pic>
        <p:nvPicPr>
          <p:cNvPr id="4" name="Picture 3" descr="A close-up of a grey and white image&#10;&#10;AI-generated content may be incorrect.">
            <a:extLst>
              <a:ext uri="{FF2B5EF4-FFF2-40B4-BE49-F238E27FC236}">
                <a16:creationId xmlns:a16="http://schemas.microsoft.com/office/drawing/2014/main" id="{2C0B3CDF-95A6-175F-6CE8-EAE09F4F8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909" y="1801898"/>
            <a:ext cx="3678801" cy="2971800"/>
          </a:xfrm>
          <a:prstGeom prst="rect">
            <a:avLst/>
          </a:prstGeom>
        </p:spPr>
      </p:pic>
    </p:spTree>
    <p:extLst>
      <p:ext uri="{BB962C8B-B14F-4D97-AF65-F5344CB8AC3E}">
        <p14:creationId xmlns:p14="http://schemas.microsoft.com/office/powerpoint/2010/main" val="199361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9470</TotalTime>
  <Words>3300</Words>
  <Application>Microsoft Office PowerPoint</Application>
  <PresentationFormat>Màn hình rộng</PresentationFormat>
  <Paragraphs>337</Paragraphs>
  <Slides>40</Slides>
  <Notes>20</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40</vt:i4>
      </vt:variant>
    </vt:vector>
  </HeadingPairs>
  <TitlesOfParts>
    <vt:vector size="53" baseType="lpstr">
      <vt:lpstr>等线</vt:lpstr>
      <vt:lpstr>Malgun Gothic</vt:lpstr>
      <vt:lpstr>Malgun Gothic</vt:lpstr>
      <vt:lpstr>Arial</vt:lpstr>
      <vt:lpstr>Arial Unicode MS</vt:lpstr>
      <vt:lpstr>Calibri</vt:lpstr>
      <vt:lpstr>Cambria Math</vt:lpstr>
      <vt:lpstr>DeepSeek-CJK-patch</vt:lpstr>
      <vt:lpstr>Times New Roman</vt:lpstr>
      <vt:lpstr>TimesTen-Italic</vt:lpstr>
      <vt:lpstr>TimesTen-Roman</vt:lpstr>
      <vt:lpstr>양재참숯체B</vt:lpstr>
      <vt:lpstr>디자인 사용자 지정</vt:lpstr>
      <vt:lpstr>Sigma r = constant</vt:lpstr>
      <vt:lpstr>Sigma r = constant</vt:lpstr>
      <vt:lpstr>Sigma r = constant</vt:lpstr>
      <vt:lpstr>Sigma r = constant</vt:lpstr>
      <vt:lpstr>Sigma r = constant</vt:lpstr>
      <vt:lpstr>Sigma r = constant</vt:lpstr>
      <vt:lpstr>Sigma r = constant</vt:lpstr>
      <vt:lpstr>Sigma r = constant</vt:lpstr>
      <vt:lpstr>Sigma s = constant</vt:lpstr>
      <vt:lpstr>Sigma s = constant</vt:lpstr>
      <vt:lpstr>Sigma s = constant</vt:lpstr>
      <vt:lpstr>Sigma s = constant</vt:lpstr>
      <vt:lpstr>Sigma s = constant</vt:lpstr>
      <vt:lpstr>Sigma s = constant</vt:lpstr>
      <vt:lpstr>Result</vt:lpstr>
      <vt:lpstr>Result</vt:lpstr>
      <vt:lpstr>Result</vt:lpstr>
      <vt:lpstr>Result</vt:lpstr>
      <vt:lpstr>Result</vt:lpstr>
      <vt:lpstr>Result</vt:lpstr>
      <vt:lpstr>Bilateral Filter – Performance comparation</vt:lpstr>
      <vt:lpstr>Bản trình bày PowerPoint</vt:lpstr>
      <vt:lpstr>EDGE DETECTION</vt:lpstr>
      <vt:lpstr>Using derivative in detecting edge</vt:lpstr>
      <vt:lpstr>Sensitivity of derivatives to noise</vt:lpstr>
      <vt:lpstr>Steps for Canny Edge Detection</vt:lpstr>
      <vt:lpstr>Gradient</vt:lpstr>
      <vt:lpstr>Non-Maximum Suppression</vt:lpstr>
      <vt:lpstr>Non-Maximum Suppression</vt:lpstr>
      <vt:lpstr>Non-Maximum Suppression</vt:lpstr>
      <vt:lpstr>Hysteresis threshold</vt:lpstr>
      <vt:lpstr>Hysteresis threshold</vt:lpstr>
      <vt:lpstr>Result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Lương Tuấn Anh</cp:lastModifiedBy>
  <cp:revision>289</cp:revision>
  <dcterms:created xsi:type="dcterms:W3CDTF">2024-11-29T08:47:06Z</dcterms:created>
  <dcterms:modified xsi:type="dcterms:W3CDTF">2025-05-27T17:27:49Z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